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95" r:id="rId3"/>
    <p:sldId id="257" r:id="rId4"/>
    <p:sldId id="258" r:id="rId5"/>
    <p:sldId id="298" r:id="rId6"/>
    <p:sldId id="299" r:id="rId7"/>
    <p:sldId id="300" r:id="rId8"/>
    <p:sldId id="278" r:id="rId9"/>
    <p:sldId id="259" r:id="rId10"/>
    <p:sldId id="302" r:id="rId11"/>
    <p:sldId id="297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68" r:id="rId20"/>
    <p:sldId id="270" r:id="rId21"/>
    <p:sldId id="271" r:id="rId22"/>
    <p:sldId id="269" r:id="rId23"/>
    <p:sldId id="272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301" r:id="rId34"/>
    <p:sldId id="284" r:id="rId35"/>
    <p:sldId id="285" r:id="rId36"/>
    <p:sldId id="286" r:id="rId37"/>
    <p:sldId id="287" r:id="rId38"/>
    <p:sldId id="288" r:id="rId39"/>
    <p:sldId id="304" r:id="rId40"/>
    <p:sldId id="303" r:id="rId41"/>
    <p:sldId id="289" r:id="rId42"/>
    <p:sldId id="290" r:id="rId43"/>
    <p:sldId id="291" r:id="rId44"/>
    <p:sldId id="292" r:id="rId45"/>
    <p:sldId id="293" r:id="rId46"/>
    <p:sldId id="294" r:id="rId47"/>
    <p:sldId id="296" r:id="rId48"/>
    <p:sldId id="305" r:id="rId4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EE3BE-4704-4EBB-97AA-17C239837A8E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FD7B-DB3E-42E4-B159-3F64254564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464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2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FFCD-EFFF-4A56-940E-8104C60CDB23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9941-73A7-4195-A8FF-8F1BA6533B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3722-EF5B-4FCD-9C95-8155021C2287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FD65-3929-4531-B0E0-7F3602CF80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18DE-2853-4B55-8711-E0FA45A47D46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D079-0F2C-4558-A988-79A019BFC7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B8D9-9B04-4AC3-9177-1D906E18B8A8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0854-3A6E-42BF-A78E-1760ABF48B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F176-82CA-4374-A933-01ED2ABCB1B9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20CE-61EB-40F2-9918-846EAAEFB7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FEB0A-296B-4200-B398-BDD6F431AEA2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C403-D369-43CA-AD31-9BF55BF7A7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FBBD-DD71-47A5-AA67-3E298614122B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7CDD-0776-4A10-80F3-F87C206E42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3DEC-9145-41DE-A46B-991DC7E7D086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96DD-4FB7-4DA7-86F0-557FA291DF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6A4B-672C-4F19-87A4-599664D23322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6D8B-5A4F-4338-A530-29EE838119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5574-0587-48D5-8CD4-EC5FA89DD1FB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DC88-7856-49C6-BE32-CE744074C7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B2AF-BF2B-4E6B-938A-73C24CBEC3EC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9AF3-76ED-42DB-B904-85ECCAFD03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544AC-48F8-4606-BECC-CA8F4D4AB339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EDB77-8F1C-473F-A5D4-14DD03AFF6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52877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70C0"/>
                </a:solidFill>
              </a:rPr>
              <a:t>Θεραπεία της οξείας μεταβολικής οξέωσης: </a:t>
            </a:r>
            <a:r>
              <a:rPr lang="el-GR" b="1" dirty="0" err="1" smtClean="0">
                <a:solidFill>
                  <a:srgbClr val="0070C0"/>
                </a:solidFill>
              </a:rPr>
              <a:t>Παθοφυσιολογική</a:t>
            </a:r>
            <a:r>
              <a:rPr lang="el-GR" b="1" dirty="0" smtClean="0">
                <a:solidFill>
                  <a:srgbClr val="0070C0"/>
                </a:solidFill>
              </a:rPr>
              <a:t> προσέγγιση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929066"/>
            <a:ext cx="6400800" cy="1709734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i="1" dirty="0" smtClean="0"/>
              <a:t>Κων/νος Στυλιανού,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i="1" dirty="0" smtClean="0"/>
              <a:t>Νεφρολόγος, Επιμελητής Α’, Πανεπιστημιακό Νοσοκομείο Ηρακλείου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 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 b="71763"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59545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956"/>
            <a:ext cx="8023294" cy="683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b="1" dirty="0" smtClean="0">
                <a:solidFill>
                  <a:srgbClr val="0070C0"/>
                </a:solidFill>
              </a:rPr>
              <a:t>Γενικά για τη θεραπεία της ΜΟ</a:t>
            </a:r>
            <a:endParaRPr lang="el-GR" b="1" baseline="30000" dirty="0" smtClean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8112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Στις περιπτώσεις </a:t>
            </a:r>
            <a:r>
              <a:rPr lang="el-GR" sz="2000" dirty="0" smtClean="0">
                <a:solidFill>
                  <a:srgbClr val="FF0000"/>
                </a:solidFill>
              </a:rPr>
              <a:t>χρόνιας</a:t>
            </a:r>
            <a:r>
              <a:rPr lang="el-GR" sz="2000" dirty="0" smtClean="0"/>
              <a:t> ΜΟ η θεραπευτική χρήση των </a:t>
            </a:r>
            <a:r>
              <a:rPr lang="el-GR" sz="2000" dirty="0" err="1" smtClean="0"/>
              <a:t>διττανθρακικών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είναι επωφελής </a:t>
            </a:r>
            <a:r>
              <a:rPr lang="el-GR" sz="2000" dirty="0" smtClean="0"/>
              <a:t>καθώς μειώνει την οστική και μυϊκή αποδόμηση, ομαλοποιεί την ανάπτυξη των παιδιών, βελτιώνει τη σύνθεση αλβουμίνης και επιβραδύνει την εξέλιξη της νεφρικής νόσου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Αντίθετα για την αντιμετώπιση της </a:t>
            </a:r>
            <a:r>
              <a:rPr lang="el-GR" sz="2000" dirty="0" smtClean="0">
                <a:solidFill>
                  <a:srgbClr val="FF0000"/>
                </a:solidFill>
              </a:rPr>
              <a:t>οξείας</a:t>
            </a:r>
            <a:r>
              <a:rPr lang="el-GR" sz="2000" dirty="0" smtClean="0"/>
              <a:t> ΜΟ η αντιμετώπιση είναι αιτιολογική ενώ η χορήγηση βάσεως έχει υποστεί σοβαρή κριτική και παραμένει </a:t>
            </a:r>
            <a:r>
              <a:rPr lang="el-GR" sz="2000" dirty="0" smtClean="0">
                <a:solidFill>
                  <a:srgbClr val="FF0000"/>
                </a:solidFill>
              </a:rPr>
              <a:t>αμφιλεγόμενη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Οι διεθνείς οδηγίες </a:t>
            </a:r>
            <a:r>
              <a:rPr lang="en-US" sz="2000" dirty="0" smtClean="0"/>
              <a:t>(Surviving Sepsis Campaign</a:t>
            </a:r>
            <a:r>
              <a:rPr lang="el-GR" sz="2000" dirty="0" smtClean="0"/>
              <a:t> 2012</a:t>
            </a:r>
            <a:r>
              <a:rPr lang="en-US" sz="2000" dirty="0" smtClean="0"/>
              <a:t>) </a:t>
            </a:r>
            <a:r>
              <a:rPr lang="el-GR" sz="2000" dirty="0" smtClean="0"/>
              <a:t>δεν συνιστούν χορήγηση βάσεως για </a:t>
            </a:r>
            <a:r>
              <a:rPr lang="en-US" sz="2000" dirty="0" smtClean="0"/>
              <a:t>pH&gt;7.15 </a:t>
            </a:r>
            <a:r>
              <a:rPr lang="el-GR" sz="2000" dirty="0" smtClean="0"/>
              <a:t>ενώ θεωρούν άγνωστο το όφελος από την </a:t>
            </a:r>
            <a:r>
              <a:rPr lang="el-GR" sz="2000" dirty="0" err="1" smtClean="0"/>
              <a:t>αλκαλοποιητική</a:t>
            </a:r>
            <a:r>
              <a:rPr lang="el-GR" sz="2000" dirty="0" smtClean="0"/>
              <a:t> θεραπεία για </a:t>
            </a:r>
            <a:r>
              <a:rPr lang="en-US" sz="2000" dirty="0" smtClean="0"/>
              <a:t>pH≤</a:t>
            </a:r>
            <a:r>
              <a:rPr lang="en-US" sz="2000" dirty="0" smtClean="0"/>
              <a:t>7</a:t>
            </a:r>
            <a:r>
              <a:rPr lang="el-GR" sz="2000" dirty="0" smtClean="0"/>
              <a:t>,</a:t>
            </a:r>
            <a:r>
              <a:rPr lang="en-US" sz="2000" dirty="0" smtClean="0"/>
              <a:t>15</a:t>
            </a:r>
            <a:endParaRPr lang="el-GR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70C0"/>
                </a:solidFill>
              </a:rPr>
              <a:t>Τι συμβαίνει στην κλινική πράξη</a:t>
            </a:r>
            <a:r>
              <a:rPr lang="en-US" b="1" dirty="0" smtClean="0">
                <a:solidFill>
                  <a:srgbClr val="0070C0"/>
                </a:solidFill>
              </a:rPr>
              <a:t>;</a:t>
            </a:r>
            <a:endParaRPr lang="el-GR" b="1" dirty="0" smtClean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Οι νεφρολόγοι τείνουν να δίνουν διττανθρακικά σε υψηλότερο </a:t>
            </a:r>
            <a:r>
              <a:rPr lang="en-US" dirty="0" smtClean="0"/>
              <a:t>pH</a:t>
            </a:r>
            <a:r>
              <a:rPr lang="el-GR" dirty="0" smtClean="0"/>
              <a:t>  σε σχέση με τους </a:t>
            </a:r>
            <a:r>
              <a:rPr lang="el-GR" dirty="0" err="1" smtClean="0"/>
              <a:t>εντατικολόγους</a:t>
            </a:r>
            <a:r>
              <a:rPr lang="en-US" dirty="0" smtClean="0"/>
              <a:t>  </a:t>
            </a:r>
            <a:endParaRPr lang="el-GR" dirty="0" smtClean="0"/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</a:t>
            </a:r>
            <a:r>
              <a:rPr lang="en-US" dirty="0" smtClean="0"/>
              <a:t>6</a:t>
            </a:r>
            <a:r>
              <a:rPr lang="el-GR" dirty="0" smtClean="0"/>
              <a:t>0% των </a:t>
            </a:r>
            <a:r>
              <a:rPr lang="el-GR" dirty="0" err="1" smtClean="0"/>
              <a:t>εντατικολόγων</a:t>
            </a:r>
            <a:r>
              <a:rPr lang="el-GR" dirty="0" smtClean="0"/>
              <a:t> δίνει 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l-GR" baseline="30000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μόνο αν το </a:t>
            </a:r>
            <a:r>
              <a:rPr lang="en-US" dirty="0" smtClean="0"/>
              <a:t>pH </a:t>
            </a:r>
            <a:r>
              <a:rPr lang="el-GR" dirty="0" smtClean="0"/>
              <a:t>πέσει </a:t>
            </a:r>
            <a:r>
              <a:rPr lang="en-US" dirty="0" smtClean="0"/>
              <a:t>&lt;</a:t>
            </a:r>
            <a:r>
              <a:rPr lang="el-GR" dirty="0" smtClean="0"/>
              <a:t>7. Το αντίστοιχο ποσοστό των νεφρολόγων είναι 6% ενώ το 94% δίνει και σε υψηλότερο </a:t>
            </a:r>
            <a:r>
              <a:rPr lang="en-US" dirty="0" smtClean="0"/>
              <a:t>pH</a:t>
            </a:r>
            <a:r>
              <a:rPr lang="el-GR" dirty="0" smtClean="0"/>
              <a:t>.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σοβαρή γαλακτική οξέωση το 86% των νεφρολόγων θα χορηγήσουν διττανθρακικά, έναντι 66% των </a:t>
            </a:r>
            <a:r>
              <a:rPr lang="el-GR" dirty="0" err="1" smtClean="0"/>
              <a:t>εντατικολόγων</a:t>
            </a:r>
            <a:endParaRPr lang="el-GR" dirty="0" smtClean="0"/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Στη διαβητική κετοξέωση τα αντίστοιχα ποσοστά ήταν 60% έναντι 28%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Στην ίδια μελέτη και οι 2 ειδικότητες στοχεύουν σε ένα </a:t>
            </a:r>
            <a:r>
              <a:rPr lang="en-US" dirty="0" smtClean="0"/>
              <a:t>pH</a:t>
            </a:r>
            <a:r>
              <a:rPr lang="el-GR" dirty="0" smtClean="0"/>
              <a:t> =7.2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187624" y="6093296"/>
            <a:ext cx="759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/>
              <a:t> Kraut </a:t>
            </a:r>
            <a:r>
              <a:rPr lang="el-GR" sz="1600" i="1" dirty="0" smtClean="0"/>
              <a:t>&amp;</a:t>
            </a:r>
            <a:r>
              <a:rPr lang="en-GB" sz="1600" i="1" dirty="0" smtClean="0"/>
              <a:t> Kurtz</a:t>
            </a:r>
            <a:r>
              <a:rPr lang="el-GR" sz="1600" i="1" dirty="0" smtClean="0"/>
              <a:t>, </a:t>
            </a:r>
            <a:r>
              <a:rPr lang="en-GB" sz="1600" i="1" dirty="0" err="1" smtClean="0"/>
              <a:t>Clin</a:t>
            </a:r>
            <a:r>
              <a:rPr lang="en-GB" sz="1600" i="1" dirty="0" smtClean="0"/>
              <a:t> </a:t>
            </a:r>
            <a:r>
              <a:rPr lang="en-GB" sz="1600" i="1" dirty="0" smtClean="0"/>
              <a:t>Exp </a:t>
            </a:r>
            <a:r>
              <a:rPr lang="en-GB" sz="1600" i="1" dirty="0" err="1" smtClean="0"/>
              <a:t>Nephrol</a:t>
            </a:r>
            <a:r>
              <a:rPr lang="en-GB" sz="1600" i="1" dirty="0" smtClean="0"/>
              <a:t> </a:t>
            </a:r>
            <a:r>
              <a:rPr lang="en-GB" sz="1600" i="1" dirty="0" smtClean="0"/>
              <a:t>2006</a:t>
            </a:r>
            <a:endParaRPr lang="el-GR" sz="1600" i="1" dirty="0" smtClean="0"/>
          </a:p>
          <a:p>
            <a:pPr algn="r"/>
            <a:endParaRPr lang="el-GR" sz="16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err="1" smtClean="0">
                <a:solidFill>
                  <a:srgbClr val="0070C0"/>
                </a:solidFill>
              </a:rPr>
              <a:t>Παθοφυσιολογία</a:t>
            </a:r>
            <a:endParaRPr lang="el-GR" b="1" dirty="0" smtClean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Από το μεταβολισμό παράγονται ημερησίως 20000 </a:t>
            </a:r>
            <a:r>
              <a:rPr lang="en-US" dirty="0" err="1" smtClean="0"/>
              <a:t>mmol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, 3000</a:t>
            </a:r>
            <a:r>
              <a:rPr lang="el-GR" dirty="0" smtClean="0"/>
              <a:t> </a:t>
            </a:r>
            <a:r>
              <a:rPr lang="en-US" dirty="0" err="1" smtClean="0"/>
              <a:t>mmol</a:t>
            </a:r>
            <a:r>
              <a:rPr lang="en-US" dirty="0" smtClean="0"/>
              <a:t> </a:t>
            </a:r>
            <a:r>
              <a:rPr lang="el-GR" dirty="0" smtClean="0"/>
              <a:t>γαλακτικού και 200 </a:t>
            </a:r>
            <a:r>
              <a:rPr lang="en-US" dirty="0" err="1" smtClean="0"/>
              <a:t>mmol</a:t>
            </a:r>
            <a:r>
              <a:rPr lang="en-US" dirty="0" smtClean="0"/>
              <a:t> </a:t>
            </a:r>
            <a:r>
              <a:rPr lang="el-GR" dirty="0" smtClean="0"/>
              <a:t>άλλων μη πτητικών οξέων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Στο νεφρό ο μυελός παράγει γαλακτικό που χρησιμοποιείται στο φλοιό για </a:t>
            </a:r>
            <a:r>
              <a:rPr lang="el-GR" dirty="0" err="1" smtClean="0"/>
              <a:t>νεογλυκογένεση</a:t>
            </a:r>
            <a:r>
              <a:rPr lang="el-GR" dirty="0" smtClean="0"/>
              <a:t> και παραγωγή ενέργειας.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ενδοκυττάριο </a:t>
            </a:r>
            <a:r>
              <a:rPr lang="en-US" dirty="0" err="1" smtClean="0"/>
              <a:t>pHi</a:t>
            </a:r>
            <a:r>
              <a:rPr lang="el-GR" dirty="0" smtClean="0"/>
              <a:t> δεν είναι ομοιόμορφο στα διάφορα κύτταρα, ούτε στατικό (αλλάζει ανάλογα με τη μεταβολική δραστηριότητα) και είναι γενικά χαμηλότερο από το εξωκυττάριο κατά 0,2</a:t>
            </a:r>
            <a:r>
              <a:rPr lang="en-US" dirty="0" smtClean="0"/>
              <a:t> </a:t>
            </a:r>
            <a:r>
              <a:rPr lang="el-GR" dirty="0" smtClean="0"/>
              <a:t>μονάδες.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Ενδοκυττάρια </a:t>
            </a:r>
            <a:r>
              <a:rPr lang="el-GR" dirty="0" err="1" smtClean="0"/>
              <a:t>οργανίλια</a:t>
            </a:r>
            <a:r>
              <a:rPr lang="el-GR" dirty="0" smtClean="0"/>
              <a:t> έχουν ακόμα χαμηλότερο </a:t>
            </a:r>
            <a:r>
              <a:rPr lang="en-US" dirty="0" smtClean="0"/>
              <a:t>pH (</a:t>
            </a:r>
            <a:r>
              <a:rPr lang="el-GR" dirty="0" err="1" smtClean="0"/>
              <a:t>λυσοσώματα</a:t>
            </a:r>
            <a:r>
              <a:rPr lang="el-GR" dirty="0" smtClean="0"/>
              <a:t>  </a:t>
            </a:r>
            <a:r>
              <a:rPr lang="el-GR" dirty="0" smtClean="0"/>
              <a:t>4,5-5,5</a:t>
            </a:r>
            <a:r>
              <a:rPr lang="el-GR" dirty="0" smtClean="0"/>
              <a:t>, </a:t>
            </a:r>
            <a:r>
              <a:rPr lang="en-US" dirty="0" smtClean="0"/>
              <a:t>Golgi 6, </a:t>
            </a:r>
            <a:r>
              <a:rPr lang="el-GR" dirty="0" smtClean="0"/>
              <a:t>πυρήνας 7,3)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Μηχανισμοί διατήρησης του </a:t>
            </a:r>
            <a:r>
              <a:rPr lang="en-US" b="1" smtClean="0">
                <a:solidFill>
                  <a:srgbClr val="0070C0"/>
                </a:solidFill>
              </a:rPr>
              <a:t>pH</a:t>
            </a:r>
            <a:endParaRPr lang="el-GR" b="1" smtClean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1) Φυσικοχημικά </a:t>
            </a:r>
            <a:r>
              <a:rPr lang="el-GR" dirty="0" smtClean="0">
                <a:solidFill>
                  <a:srgbClr val="FF0000"/>
                </a:solidFill>
              </a:rPr>
              <a:t>ρυθμιστικά</a:t>
            </a:r>
            <a:r>
              <a:rPr lang="el-GR" dirty="0" smtClean="0"/>
              <a:t> συστήματα</a:t>
            </a:r>
          </a:p>
          <a:p>
            <a:pPr marL="1314450" lvl="2" indent="-51435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Εξωκυττάρια: 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l-GR" baseline="30000" dirty="0" smtClean="0"/>
              <a:t>-</a:t>
            </a:r>
            <a:r>
              <a:rPr lang="en-US" dirty="0" smtClean="0"/>
              <a:t>, PO</a:t>
            </a:r>
            <a:r>
              <a:rPr lang="en-US" baseline="-25000" dirty="0" smtClean="0"/>
              <a:t>4</a:t>
            </a:r>
            <a:r>
              <a:rPr lang="el-GR" baseline="30000" dirty="0" smtClean="0"/>
              <a:t>3-</a:t>
            </a:r>
            <a:r>
              <a:rPr lang="en-US" dirty="0" smtClean="0"/>
              <a:t>, </a:t>
            </a:r>
            <a:r>
              <a:rPr lang="el-GR" dirty="0" smtClean="0"/>
              <a:t>πρωτεΐνες (πολλές θέσεις)</a:t>
            </a:r>
          </a:p>
          <a:p>
            <a:pPr lvl="2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Ενδοκυττάρια: 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l-GR" baseline="30000" dirty="0"/>
              <a:t>-</a:t>
            </a:r>
            <a:r>
              <a:rPr lang="en-US" dirty="0" smtClean="0"/>
              <a:t>, 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l-GR" baseline="30000" dirty="0"/>
              <a:t>3-</a:t>
            </a:r>
            <a:r>
              <a:rPr lang="el-GR" dirty="0" smtClean="0"/>
              <a:t>, αιμοσφαιρίνη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2) Αποβολή πτητικών οξέων δια της </a:t>
            </a:r>
            <a:r>
              <a:rPr lang="el-GR" dirty="0" smtClean="0">
                <a:solidFill>
                  <a:srgbClr val="FF0000"/>
                </a:solidFill>
              </a:rPr>
              <a:t>αναπνοής</a:t>
            </a:r>
            <a:endParaRPr lang="el-GR" dirty="0" smtClean="0"/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3) Αποβολή των μη πτητικών οξέων και ανάκτηση βάσεως από τους </a:t>
            </a:r>
            <a:r>
              <a:rPr lang="el-GR" dirty="0" smtClean="0">
                <a:solidFill>
                  <a:srgbClr val="FF0000"/>
                </a:solidFill>
              </a:rPr>
              <a:t>νεφρούς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4) </a:t>
            </a:r>
            <a:r>
              <a:rPr lang="el-GR" dirty="0" smtClean="0">
                <a:solidFill>
                  <a:srgbClr val="FF0000"/>
                </a:solidFill>
              </a:rPr>
              <a:t>Μεταφορείς</a:t>
            </a:r>
            <a:r>
              <a:rPr lang="el-GR" dirty="0" smtClean="0"/>
              <a:t> οξέων-βάσεων στην κυτταρική μεμβράνη    (δεν είναι άμεσα διαπερατή στα Η</a:t>
            </a:r>
            <a:r>
              <a:rPr lang="el-GR" baseline="30000" dirty="0" smtClean="0"/>
              <a:t>+</a:t>
            </a:r>
            <a:r>
              <a:rPr lang="el-GR" dirty="0" smtClean="0"/>
              <a:t>)</a:t>
            </a:r>
            <a:endParaRPr lang="el-G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70C0"/>
                </a:solidFill>
              </a:rPr>
              <a:t>Μηχανισμοί μεταφοράς οξέων και βάσεων στις κυτταρικές μεμβράνες</a:t>
            </a: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3425" cy="44005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err="1" smtClean="0"/>
              <a:t>Ανταλλάκτης</a:t>
            </a:r>
            <a:r>
              <a:rPr lang="el-GR" sz="2400" dirty="0" smtClean="0"/>
              <a:t> </a:t>
            </a: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/H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(NHE)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err="1" smtClean="0"/>
              <a:t>Ανταλλάκτης</a:t>
            </a:r>
            <a:r>
              <a:rPr lang="en-US" sz="2400" dirty="0" smtClean="0"/>
              <a:t> </a:t>
            </a:r>
            <a:r>
              <a:rPr lang="el-GR" sz="2400" dirty="0" err="1" smtClean="0"/>
              <a:t>καρβονικού</a:t>
            </a:r>
            <a:r>
              <a:rPr lang="el-GR" sz="2400" dirty="0" smtClean="0"/>
              <a:t> </a:t>
            </a: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l-GR" sz="2400" dirty="0" smtClean="0"/>
              <a:t>/</a:t>
            </a:r>
            <a:r>
              <a:rPr lang="en-US" sz="2400" dirty="0" smtClean="0"/>
              <a:t>CI</a:t>
            </a:r>
            <a:r>
              <a:rPr lang="en-US" sz="2400" baseline="30000" dirty="0" smtClean="0"/>
              <a:t>-</a:t>
            </a:r>
            <a:endParaRPr lang="el-GR" sz="2400" baseline="30000" dirty="0" smtClean="0"/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Συμμεταφορέας </a:t>
            </a: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/HCO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 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Συμμεταφορέας</a:t>
            </a:r>
            <a:r>
              <a:rPr lang="en-US" sz="2400" dirty="0" smtClean="0"/>
              <a:t>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/</a:t>
            </a:r>
            <a:r>
              <a:rPr lang="el-GR" sz="2400" dirty="0" smtClean="0"/>
              <a:t>γαλακτικού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Η-ΑΤ</a:t>
            </a:r>
            <a:r>
              <a:rPr lang="en-US" sz="2400" dirty="0" smtClean="0"/>
              <a:t>P</a:t>
            </a:r>
            <a:r>
              <a:rPr lang="el-GR" sz="2400" dirty="0" smtClean="0"/>
              <a:t>άση</a:t>
            </a:r>
            <a:endParaRPr lang="en-US" sz="2400" dirty="0" smtClean="0"/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Ανταλλάκτης</a:t>
            </a:r>
            <a:r>
              <a:rPr lang="en-US" sz="2400" dirty="0" smtClean="0"/>
              <a:t> </a:t>
            </a:r>
            <a:r>
              <a:rPr lang="en-US" sz="2400" dirty="0" err="1" smtClean="0"/>
              <a:t>Cl</a:t>
            </a:r>
            <a:r>
              <a:rPr lang="el-GR" sz="2400" baseline="30000" dirty="0" smtClean="0"/>
              <a:t>-</a:t>
            </a:r>
            <a:r>
              <a:rPr lang="en-US" sz="2400" dirty="0" smtClean="0"/>
              <a:t>/HCO</a:t>
            </a:r>
            <a:r>
              <a:rPr lang="en-US" sz="2400" baseline="-25000" dirty="0" smtClean="0"/>
              <a:t>3</a:t>
            </a:r>
            <a:r>
              <a:rPr lang="el-GR" sz="2400" baseline="30000" dirty="0" smtClean="0"/>
              <a:t>-</a:t>
            </a:r>
            <a:r>
              <a:rPr lang="en-US" sz="2400" dirty="0" smtClean="0"/>
              <a:t> (CBE)</a:t>
            </a:r>
            <a:endParaRPr lang="el-GR" sz="2400" dirty="0" smtClean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3" y="1714500"/>
            <a:ext cx="3873500" cy="4071938"/>
          </a:xfrm>
          <a:noFill/>
          <a:ln>
            <a:solidFill>
              <a:srgbClr val="00B050"/>
            </a:solidFill>
          </a:ln>
        </p:spPr>
      </p:pic>
      <p:grpSp>
        <p:nvGrpSpPr>
          <p:cNvPr id="12293" name="16 - Ομάδα"/>
          <p:cNvGrpSpPr>
            <a:grpSpLocks/>
          </p:cNvGrpSpPr>
          <p:nvPr/>
        </p:nvGrpSpPr>
        <p:grpSpPr bwMode="auto">
          <a:xfrm>
            <a:off x="6000750" y="1785938"/>
            <a:ext cx="2286000" cy="3571875"/>
            <a:chOff x="6000760" y="1786720"/>
            <a:chExt cx="2286016" cy="3571106"/>
          </a:xfrm>
        </p:grpSpPr>
        <p:cxnSp>
          <p:nvCxnSpPr>
            <p:cNvPr id="12" name="11 - Ευθεία γραμμή σύνδεσης"/>
            <p:cNvCxnSpPr/>
            <p:nvPr/>
          </p:nvCxnSpPr>
          <p:spPr>
            <a:xfrm rot="5400000">
              <a:off x="5430415" y="3428635"/>
              <a:ext cx="328541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- Έλλειψη"/>
            <p:cNvSpPr/>
            <p:nvPr/>
          </p:nvSpPr>
          <p:spPr>
            <a:xfrm>
              <a:off x="6000760" y="4500761"/>
              <a:ext cx="928695" cy="857065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15" name="14 - Έλλειψη"/>
            <p:cNvSpPr/>
            <p:nvPr/>
          </p:nvSpPr>
          <p:spPr>
            <a:xfrm>
              <a:off x="7358083" y="4500761"/>
              <a:ext cx="928693" cy="85706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Ανταλλάκτης </a:t>
            </a:r>
            <a:r>
              <a:rPr lang="en-US" b="1" smtClean="0">
                <a:solidFill>
                  <a:srgbClr val="0070C0"/>
                </a:solidFill>
              </a:rPr>
              <a:t>Na</a:t>
            </a:r>
            <a:r>
              <a:rPr lang="en-US" b="1" baseline="30000" smtClean="0">
                <a:solidFill>
                  <a:srgbClr val="0070C0"/>
                </a:solidFill>
              </a:rPr>
              <a:t>+</a:t>
            </a:r>
            <a:r>
              <a:rPr lang="en-US" b="1" smtClean="0">
                <a:solidFill>
                  <a:srgbClr val="0070C0"/>
                </a:solidFill>
              </a:rPr>
              <a:t>/H</a:t>
            </a:r>
            <a:r>
              <a:rPr lang="en-US" b="1" baseline="30000" smtClean="0">
                <a:solidFill>
                  <a:srgbClr val="0070C0"/>
                </a:solidFill>
              </a:rPr>
              <a:t>+ </a:t>
            </a:r>
            <a:r>
              <a:rPr lang="en-US" b="1" smtClean="0">
                <a:solidFill>
                  <a:srgbClr val="0070C0"/>
                </a:solidFill>
              </a:rPr>
              <a:t>(NHE)</a:t>
            </a:r>
            <a:endParaRPr lang="el-GR" b="1" smtClean="0">
              <a:solidFill>
                <a:srgbClr val="0070C0"/>
              </a:solidFill>
            </a:endParaRP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28625" y="1214438"/>
            <a:ext cx="4471988" cy="48069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1600" smtClean="0"/>
              <a:t>Υπάρχει σε όλα τα κύτταρα</a:t>
            </a:r>
            <a:endParaRPr lang="en-US" sz="1600" smtClean="0"/>
          </a:p>
          <a:p>
            <a:pPr eaLnBrk="1" hangingPunct="1">
              <a:lnSpc>
                <a:spcPct val="150000"/>
              </a:lnSpc>
            </a:pPr>
            <a:r>
              <a:rPr lang="el-GR" sz="1600" smtClean="0"/>
              <a:t>Διαθέτει αισθητήρες </a:t>
            </a:r>
            <a:r>
              <a:rPr lang="en-US" sz="1600" smtClean="0"/>
              <a:t>pHo &amp; pHi </a:t>
            </a:r>
            <a:r>
              <a:rPr lang="el-GR" sz="1600" smtClean="0"/>
              <a:t>που ρυθμίζουν τη λειτουργία του ανεξάρτητα από την κλίση συγκέντρωσης </a:t>
            </a:r>
            <a:r>
              <a:rPr lang="en-US" sz="1600" smtClean="0"/>
              <a:t>Na</a:t>
            </a:r>
            <a:r>
              <a:rPr lang="en-US" sz="1600" baseline="30000" smtClean="0"/>
              <a:t>+</a:t>
            </a:r>
            <a:endParaRPr lang="el-GR" sz="1600" baseline="30000" smtClean="0"/>
          </a:p>
          <a:p>
            <a:pPr eaLnBrk="1" hangingPunct="1">
              <a:lnSpc>
                <a:spcPct val="150000"/>
              </a:lnSpc>
            </a:pPr>
            <a:r>
              <a:rPr lang="el-GR" sz="1600" smtClean="0"/>
              <a:t>Ενεργοποιείται σε ενδοκυττάρια οξέωση και αναστέλλεται σε εξωκυττάρια οξέωση</a:t>
            </a:r>
          </a:p>
          <a:p>
            <a:pPr eaLnBrk="1" hangingPunct="1">
              <a:lnSpc>
                <a:spcPct val="150000"/>
              </a:lnSpc>
            </a:pPr>
            <a:r>
              <a:rPr lang="el-GR" sz="1600" smtClean="0"/>
              <a:t>Μετατρέπει μια ενδοκυττάρια οξέωση σε εξωκυττάρια αλλά αυτοπεριορίζεται καθώς μειώνει το </a:t>
            </a:r>
            <a:r>
              <a:rPr lang="en-US" sz="1600" smtClean="0"/>
              <a:t>pHo</a:t>
            </a:r>
            <a:endParaRPr lang="el-GR" sz="1600" smtClean="0"/>
          </a:p>
          <a:p>
            <a:pPr eaLnBrk="1" hangingPunct="1">
              <a:lnSpc>
                <a:spcPct val="150000"/>
              </a:lnSpc>
            </a:pPr>
            <a:r>
              <a:rPr lang="el-GR" sz="1600" smtClean="0"/>
              <a:t>Η διόρθωση του </a:t>
            </a:r>
            <a:r>
              <a:rPr lang="en-US" sz="1600" smtClean="0"/>
              <a:t>pHo</a:t>
            </a:r>
            <a:r>
              <a:rPr lang="el-GR" sz="1600" smtClean="0"/>
              <a:t> με διττανθρακικά διευκολύνει τη δράση του</a:t>
            </a:r>
          </a:p>
          <a:p>
            <a:pPr eaLnBrk="1" hangingPunct="1">
              <a:lnSpc>
                <a:spcPct val="150000"/>
              </a:lnSpc>
            </a:pPr>
            <a:r>
              <a:rPr lang="el-GR" sz="1600" smtClean="0"/>
              <a:t>Αυξάνει τον κυτταρικό όγκο λόγω εισόδου </a:t>
            </a:r>
            <a:r>
              <a:rPr lang="en-US" sz="1600" smtClean="0"/>
              <a:t>Na</a:t>
            </a:r>
            <a:r>
              <a:rPr lang="en-US" sz="1600" baseline="30000" smtClean="0"/>
              <a:t>+</a:t>
            </a:r>
            <a:endParaRPr lang="el-GR" sz="1600" baseline="3000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714500"/>
            <a:ext cx="3873500" cy="40719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grpSp>
        <p:nvGrpSpPr>
          <p:cNvPr id="13317" name="5 - Ομάδα"/>
          <p:cNvGrpSpPr>
            <a:grpSpLocks/>
          </p:cNvGrpSpPr>
          <p:nvPr/>
        </p:nvGrpSpPr>
        <p:grpSpPr bwMode="auto">
          <a:xfrm>
            <a:off x="6000750" y="1785938"/>
            <a:ext cx="2286000" cy="3571875"/>
            <a:chOff x="6000760" y="1786720"/>
            <a:chExt cx="2286016" cy="3571106"/>
          </a:xfrm>
        </p:grpSpPr>
        <p:cxnSp>
          <p:nvCxnSpPr>
            <p:cNvPr id="7" name="6 - Ευθεία γραμμή σύνδεσης"/>
            <p:cNvCxnSpPr/>
            <p:nvPr/>
          </p:nvCxnSpPr>
          <p:spPr>
            <a:xfrm rot="5400000">
              <a:off x="5430415" y="3428635"/>
              <a:ext cx="328541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- Έλλειψη"/>
            <p:cNvSpPr/>
            <p:nvPr/>
          </p:nvSpPr>
          <p:spPr>
            <a:xfrm>
              <a:off x="6000760" y="4500761"/>
              <a:ext cx="928695" cy="857065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7358083" y="4500761"/>
              <a:ext cx="928693" cy="85706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 smtClean="0">
                <a:solidFill>
                  <a:srgbClr val="0070C0"/>
                </a:solidFill>
              </a:rPr>
              <a:t>Ανταλλάκτης</a:t>
            </a:r>
            <a:r>
              <a:rPr lang="en-US" sz="3200" b="1" smtClean="0">
                <a:solidFill>
                  <a:srgbClr val="0070C0"/>
                </a:solidFill>
              </a:rPr>
              <a:t> </a:t>
            </a:r>
            <a:r>
              <a:rPr lang="el-GR" sz="3200" b="1" smtClean="0">
                <a:solidFill>
                  <a:srgbClr val="0070C0"/>
                </a:solidFill>
              </a:rPr>
              <a:t>καρβονικού </a:t>
            </a:r>
            <a:r>
              <a:rPr lang="en-US" sz="3200" b="1" smtClean="0">
                <a:solidFill>
                  <a:srgbClr val="0070C0"/>
                </a:solidFill>
              </a:rPr>
              <a:t>Na</a:t>
            </a:r>
            <a:r>
              <a:rPr lang="en-US" sz="3200" b="1" baseline="30000" smtClean="0">
                <a:solidFill>
                  <a:srgbClr val="0070C0"/>
                </a:solidFill>
              </a:rPr>
              <a:t>+</a:t>
            </a:r>
            <a:r>
              <a:rPr lang="el-GR" sz="3200" b="1" smtClean="0">
                <a:solidFill>
                  <a:srgbClr val="0070C0"/>
                </a:solidFill>
              </a:rPr>
              <a:t>/</a:t>
            </a:r>
            <a:r>
              <a:rPr lang="en-US" sz="3200" b="1" smtClean="0">
                <a:solidFill>
                  <a:srgbClr val="0070C0"/>
                </a:solidFill>
              </a:rPr>
              <a:t>CI</a:t>
            </a:r>
            <a:r>
              <a:rPr lang="en-US" sz="3200" b="1" baseline="30000" smtClean="0">
                <a:solidFill>
                  <a:srgbClr val="0070C0"/>
                </a:solidFill>
              </a:rPr>
              <a:t>-</a:t>
            </a:r>
            <a:r>
              <a:rPr lang="en-US" sz="3200" b="1" smtClean="0">
                <a:solidFill>
                  <a:srgbClr val="0070C0"/>
                </a:solidFill>
              </a:rPr>
              <a:t> </a:t>
            </a:r>
            <a:r>
              <a:rPr lang="el-GR" sz="3200" b="1" smtClean="0">
                <a:solidFill>
                  <a:srgbClr val="0070C0"/>
                </a:solidFill>
              </a:rPr>
              <a:t>(</a:t>
            </a:r>
            <a:r>
              <a:rPr lang="en-US" sz="3200" b="1" smtClean="0">
                <a:solidFill>
                  <a:srgbClr val="0070C0"/>
                </a:solidFill>
              </a:rPr>
              <a:t>sodium coupled Cl</a:t>
            </a:r>
            <a:r>
              <a:rPr lang="en-US" sz="3200" b="1" baseline="30000" smtClean="0">
                <a:solidFill>
                  <a:srgbClr val="0070C0"/>
                </a:solidFill>
              </a:rPr>
              <a:t>-</a:t>
            </a:r>
            <a:r>
              <a:rPr lang="en-US" sz="3200" b="1" smtClean="0">
                <a:solidFill>
                  <a:srgbClr val="0070C0"/>
                </a:solidFill>
              </a:rPr>
              <a:t>/HCO</a:t>
            </a:r>
            <a:r>
              <a:rPr lang="en-US" sz="3200" b="1" baseline="-25000" smtClean="0">
                <a:solidFill>
                  <a:srgbClr val="0070C0"/>
                </a:solidFill>
              </a:rPr>
              <a:t>3</a:t>
            </a:r>
            <a:r>
              <a:rPr lang="en-US" sz="3200" b="1" baseline="30000" smtClean="0">
                <a:solidFill>
                  <a:srgbClr val="0070C0"/>
                </a:solidFill>
              </a:rPr>
              <a:t>-</a:t>
            </a:r>
            <a:r>
              <a:rPr lang="en-US" sz="3200" b="1" smtClean="0">
                <a:solidFill>
                  <a:srgbClr val="0070C0"/>
                </a:solidFill>
              </a:rPr>
              <a:t> antiport)</a:t>
            </a:r>
            <a:endParaRPr lang="el-GR" sz="3200" b="1" smtClean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820543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NaCO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+</a:t>
            </a:r>
            <a:r>
              <a:rPr lang="en-US" sz="2000" b="1" u="sng" dirty="0" smtClean="0">
                <a:solidFill>
                  <a:srgbClr val="FF0000"/>
                </a:solidFill>
              </a:rPr>
              <a:t>2H</a:t>
            </a:r>
            <a:r>
              <a:rPr lang="en-US" sz="2000" b="1" u="sng" baseline="30000" dirty="0" smtClean="0">
                <a:solidFill>
                  <a:srgbClr val="FF0000"/>
                </a:solidFill>
              </a:rPr>
              <a:t>+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=&gt;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=&gt;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+H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Διαθέτει επίσης αισθητήρες </a:t>
            </a:r>
            <a:r>
              <a:rPr lang="el-GR" sz="2000" dirty="0" err="1" smtClean="0"/>
              <a:t>ενδο</a:t>
            </a:r>
            <a:r>
              <a:rPr lang="el-GR" sz="2000" dirty="0" smtClean="0"/>
              <a:t>- και </a:t>
            </a:r>
            <a:r>
              <a:rPr lang="el-GR" sz="2000" dirty="0" err="1" smtClean="0"/>
              <a:t>εξωκυττάριους</a:t>
            </a:r>
            <a:endParaRPr lang="el-GR" sz="2000" dirty="0" smtClean="0"/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Συμβάλλει στη σταθερότητα του </a:t>
            </a:r>
            <a:r>
              <a:rPr lang="en-US" sz="2000" dirty="0" err="1" smtClean="0"/>
              <a:t>pHi</a:t>
            </a:r>
            <a:r>
              <a:rPr lang="el-GR" sz="2000" dirty="0" smtClean="0"/>
              <a:t> λεπτό προς λεπτό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«βάζει» στο κύτταρο λίγο νάτριο σε σχέση με την </a:t>
            </a:r>
            <a:r>
              <a:rPr lang="el-GR" sz="2000" dirty="0" err="1" smtClean="0"/>
              <a:t>αλκαλοποιητική</a:t>
            </a:r>
            <a:r>
              <a:rPr lang="el-GR" sz="2000" dirty="0" smtClean="0"/>
              <a:t> του δράση (2Η</a:t>
            </a:r>
            <a:r>
              <a:rPr lang="el-GR" sz="2000" baseline="30000" dirty="0" smtClean="0"/>
              <a:t>+</a:t>
            </a:r>
            <a:r>
              <a:rPr lang="el-GR" sz="2000" dirty="0" smtClean="0"/>
              <a:t>)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714500"/>
            <a:ext cx="3873500" cy="40719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grpSp>
        <p:nvGrpSpPr>
          <p:cNvPr id="14341" name="5 - Ομάδα"/>
          <p:cNvGrpSpPr>
            <a:grpSpLocks/>
          </p:cNvGrpSpPr>
          <p:nvPr/>
        </p:nvGrpSpPr>
        <p:grpSpPr bwMode="auto">
          <a:xfrm>
            <a:off x="6000750" y="1785938"/>
            <a:ext cx="2286000" cy="3571875"/>
            <a:chOff x="6000760" y="1786720"/>
            <a:chExt cx="2286016" cy="3571106"/>
          </a:xfrm>
        </p:grpSpPr>
        <p:cxnSp>
          <p:nvCxnSpPr>
            <p:cNvPr id="7" name="6 - Ευθεία γραμμή σύνδεσης"/>
            <p:cNvCxnSpPr/>
            <p:nvPr/>
          </p:nvCxnSpPr>
          <p:spPr>
            <a:xfrm rot="5400000">
              <a:off x="5430415" y="3428635"/>
              <a:ext cx="328541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- Έλλειψη"/>
            <p:cNvSpPr/>
            <p:nvPr/>
          </p:nvSpPr>
          <p:spPr>
            <a:xfrm>
              <a:off x="6000760" y="4500761"/>
              <a:ext cx="928695" cy="857065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7358083" y="4500761"/>
              <a:ext cx="928693" cy="85706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00B0F0"/>
                </a:solidFill>
              </a:rPr>
              <a:t>Συμμεταφορείς </a:t>
            </a:r>
            <a:r>
              <a:rPr lang="en-US" b="1" smtClean="0">
                <a:solidFill>
                  <a:srgbClr val="00B0F0"/>
                </a:solidFill>
              </a:rPr>
              <a:t>Na</a:t>
            </a:r>
            <a:r>
              <a:rPr lang="en-US" b="1" baseline="30000" smtClean="0">
                <a:solidFill>
                  <a:srgbClr val="00B0F0"/>
                </a:solidFill>
              </a:rPr>
              <a:t>+</a:t>
            </a:r>
            <a:r>
              <a:rPr lang="en-US" b="1" smtClean="0">
                <a:solidFill>
                  <a:srgbClr val="00B0F0"/>
                </a:solidFill>
              </a:rPr>
              <a:t>/HCO</a:t>
            </a:r>
            <a:r>
              <a:rPr lang="en-US" b="1" baseline="-25000" smtClean="0">
                <a:solidFill>
                  <a:srgbClr val="00B0F0"/>
                </a:solidFill>
              </a:rPr>
              <a:t>3</a:t>
            </a:r>
            <a:r>
              <a:rPr lang="en-US" b="1" baseline="30000" smtClean="0">
                <a:solidFill>
                  <a:srgbClr val="00B0F0"/>
                </a:solidFill>
              </a:rPr>
              <a:t>- </a:t>
            </a:r>
            <a:endParaRPr lang="el-GR" b="1" smtClean="0">
              <a:solidFill>
                <a:srgbClr val="00B0F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329113" cy="469741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 </a:t>
            </a:r>
            <a:r>
              <a:rPr lang="en-US" dirty="0" smtClean="0"/>
              <a:t>Na</a:t>
            </a:r>
            <a:r>
              <a:rPr lang="el-GR" baseline="30000" dirty="0" smtClean="0"/>
              <a:t>+</a:t>
            </a:r>
            <a:r>
              <a:rPr lang="en-US" dirty="0" smtClean="0"/>
              <a:t>/2x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l-GR" baseline="30000" dirty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αλκαλοποιεί</a:t>
            </a:r>
            <a:r>
              <a:rPr lang="el-GR" dirty="0" smtClean="0"/>
              <a:t> τον ενδοκυττάριο χώρο και διορθώνει την ενδοκυττάρια οξέωση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 </a:t>
            </a:r>
            <a:r>
              <a:rPr lang="en-US" dirty="0" smtClean="0"/>
              <a:t>Na</a:t>
            </a:r>
            <a:r>
              <a:rPr lang="el-GR" baseline="30000" dirty="0" smtClean="0"/>
              <a:t>+</a:t>
            </a:r>
            <a:r>
              <a:rPr lang="el-GR" dirty="0" smtClean="0"/>
              <a:t>/3</a:t>
            </a:r>
            <a:r>
              <a:rPr lang="en-US" dirty="0" smtClean="0"/>
              <a:t>xHCO</a:t>
            </a:r>
            <a:r>
              <a:rPr lang="en-US" baseline="-25000" dirty="0" smtClean="0"/>
              <a:t>3</a:t>
            </a:r>
            <a:r>
              <a:rPr lang="el-GR" baseline="30000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αλκαλοποιεί</a:t>
            </a:r>
            <a:r>
              <a:rPr lang="el-GR" dirty="0" smtClean="0"/>
              <a:t> τον εξωκυττάριο χώρο και διορθώνει την </a:t>
            </a:r>
            <a:r>
              <a:rPr lang="el-GR" dirty="0" err="1" smtClean="0"/>
              <a:t>εξωκυττάρια</a:t>
            </a:r>
            <a:r>
              <a:rPr lang="el-GR" dirty="0" smtClean="0"/>
              <a:t> οξέωση. Βρίσκεται στη </a:t>
            </a:r>
            <a:r>
              <a:rPr lang="el-GR" dirty="0" err="1" smtClean="0"/>
              <a:t>βασικο</a:t>
            </a:r>
            <a:r>
              <a:rPr lang="el-GR" dirty="0" smtClean="0"/>
              <a:t>-πλαγία επιφάνεια του ΕΕΣ και στην </a:t>
            </a:r>
            <a:r>
              <a:rPr lang="en-US" dirty="0" smtClean="0"/>
              <a:t>THAL</a:t>
            </a:r>
            <a:r>
              <a:rPr lang="el-GR" dirty="0" smtClean="0"/>
              <a:t> όπου η αυξημένη ενδοκυττάρια [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l-GR" baseline="30000" dirty="0" smtClean="0"/>
              <a:t>-</a:t>
            </a:r>
            <a:r>
              <a:rPr lang="el-GR" dirty="0" smtClean="0"/>
              <a:t>]</a:t>
            </a:r>
            <a:r>
              <a:rPr lang="en-US" dirty="0" smtClean="0"/>
              <a:t> </a:t>
            </a:r>
            <a:r>
              <a:rPr lang="el-GR" dirty="0" smtClean="0"/>
              <a:t>δημιουργεί την κλίση συγκέντρωσης για τη λειτουργία του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714500"/>
            <a:ext cx="3873500" cy="40719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grpSp>
        <p:nvGrpSpPr>
          <p:cNvPr id="15365" name="5 - Ομάδα"/>
          <p:cNvGrpSpPr>
            <a:grpSpLocks/>
          </p:cNvGrpSpPr>
          <p:nvPr/>
        </p:nvGrpSpPr>
        <p:grpSpPr bwMode="auto">
          <a:xfrm>
            <a:off x="6000750" y="1785938"/>
            <a:ext cx="2286000" cy="3571875"/>
            <a:chOff x="6000760" y="1786720"/>
            <a:chExt cx="2286016" cy="3571106"/>
          </a:xfrm>
        </p:grpSpPr>
        <p:cxnSp>
          <p:nvCxnSpPr>
            <p:cNvPr id="7" name="6 - Ευθεία γραμμή σύνδεσης"/>
            <p:cNvCxnSpPr/>
            <p:nvPr/>
          </p:nvCxnSpPr>
          <p:spPr>
            <a:xfrm rot="5400000">
              <a:off x="5430415" y="3428635"/>
              <a:ext cx="328541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- Έλλειψη"/>
            <p:cNvSpPr/>
            <p:nvPr/>
          </p:nvSpPr>
          <p:spPr>
            <a:xfrm>
              <a:off x="6000760" y="4500761"/>
              <a:ext cx="928695" cy="857065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7358083" y="4500761"/>
              <a:ext cx="928693" cy="85706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1187450" y="1071546"/>
            <a:ext cx="6956450" cy="5176854"/>
          </a:xfrm>
        </p:spPr>
        <p:txBody>
          <a:bodyPr/>
          <a:lstStyle/>
          <a:p>
            <a:pPr algn="ctr">
              <a:buNone/>
            </a:pPr>
            <a:endParaRPr lang="el-GR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l-GR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l-GR" b="1" dirty="0" smtClean="0"/>
              <a:t>Για την παρούσα ομιλία, δεν υπάρχει καμία σύγκρουση συμφερόντων</a:t>
            </a:r>
            <a:endParaRPr lang="el-GR" dirty="0" smtClean="0"/>
          </a:p>
        </p:txBody>
      </p:sp>
      <p:pic>
        <p:nvPicPr>
          <p:cNvPr id="9220" name="3 - Εικόνα" descr="eof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143380"/>
            <a:ext cx="156051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00B0F0"/>
                </a:solidFill>
              </a:rPr>
              <a:t>Η</a:t>
            </a:r>
            <a:r>
              <a:rPr lang="el-GR" b="1" baseline="30000" smtClean="0">
                <a:solidFill>
                  <a:srgbClr val="00B0F0"/>
                </a:solidFill>
              </a:rPr>
              <a:t>+</a:t>
            </a:r>
            <a:r>
              <a:rPr lang="el-GR" b="1" smtClean="0">
                <a:solidFill>
                  <a:srgbClr val="00B0F0"/>
                </a:solidFill>
              </a:rPr>
              <a:t>-ΑΤΡάση </a:t>
            </a:r>
            <a:r>
              <a:rPr lang="en-US" b="1" smtClean="0">
                <a:solidFill>
                  <a:srgbClr val="00B0F0"/>
                </a:solidFill>
              </a:rPr>
              <a:t>(</a:t>
            </a:r>
            <a:r>
              <a:rPr lang="el-GR" b="1" smtClean="0">
                <a:solidFill>
                  <a:srgbClr val="00B0F0"/>
                </a:solidFill>
              </a:rPr>
              <a:t>αντλία πρωτονίων</a:t>
            </a:r>
            <a:r>
              <a:rPr lang="en-US" b="1" smtClean="0">
                <a:solidFill>
                  <a:srgbClr val="00B0F0"/>
                </a:solidFill>
              </a:rPr>
              <a:t>)</a:t>
            </a:r>
            <a:endParaRPr lang="el-GR" b="1" smtClean="0">
              <a:solidFill>
                <a:srgbClr val="00B0F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614863" cy="46974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Βρίσκεται σε νεφρά, πάγκρεας, </a:t>
            </a:r>
            <a:r>
              <a:rPr lang="el-GR" dirty="0" err="1" smtClean="0"/>
              <a:t>οστεοκλάστες</a:t>
            </a:r>
            <a:r>
              <a:rPr lang="el-GR" dirty="0" smtClean="0"/>
              <a:t>, </a:t>
            </a:r>
            <a:r>
              <a:rPr lang="el-GR" dirty="0" err="1" smtClean="0"/>
              <a:t>Μφ</a:t>
            </a:r>
            <a:r>
              <a:rPr lang="el-GR" dirty="0" smtClean="0"/>
              <a:t>, </a:t>
            </a:r>
            <a:r>
              <a:rPr lang="en-US" dirty="0" err="1" smtClean="0"/>
              <a:t>Neu</a:t>
            </a:r>
            <a:r>
              <a:rPr lang="el-GR" dirty="0" smtClean="0"/>
              <a:t>, </a:t>
            </a:r>
            <a:r>
              <a:rPr lang="el-GR" dirty="0" err="1" smtClean="0"/>
              <a:t>πνεύμοκυτταρα</a:t>
            </a:r>
            <a:r>
              <a:rPr lang="el-GR" dirty="0" smtClean="0"/>
              <a:t>-ΙΙ</a:t>
            </a:r>
            <a:r>
              <a:rPr lang="en-US" dirty="0" smtClean="0"/>
              <a:t>. </a:t>
            </a:r>
            <a:endParaRPr lang="el-GR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Λειτουργεί ακόμα και ενάντια σε μεγάλη κλίση συγκέντρωσης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V-type (</a:t>
            </a:r>
            <a:r>
              <a:rPr lang="el-GR" dirty="0" err="1" smtClean="0"/>
              <a:t>κυστίδια</a:t>
            </a:r>
            <a:r>
              <a:rPr lang="el-GR" dirty="0" smtClean="0"/>
              <a:t>, </a:t>
            </a:r>
            <a:r>
              <a:rPr lang="el-GR" dirty="0" err="1" smtClean="0"/>
              <a:t>λυσοσώματα</a:t>
            </a:r>
            <a:r>
              <a:rPr lang="el-GR" dirty="0" smtClean="0"/>
              <a:t>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P-type</a:t>
            </a:r>
            <a:r>
              <a:rPr lang="el-GR" dirty="0" smtClean="0"/>
              <a:t> (πλασματική μεμβράνη)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υδρόλυση </a:t>
            </a:r>
            <a:r>
              <a:rPr lang="en-US" dirty="0" smtClean="0"/>
              <a:t>1 </a:t>
            </a:r>
            <a:r>
              <a:rPr lang="el-GR" dirty="0" smtClean="0"/>
              <a:t>μορίου ΑΤΡ σε </a:t>
            </a:r>
            <a:r>
              <a:rPr lang="en-US" dirty="0" smtClean="0"/>
              <a:t>ADP </a:t>
            </a:r>
            <a:r>
              <a:rPr lang="el-GR" dirty="0" smtClean="0"/>
              <a:t>παράγει 0.8 μόρια Η</a:t>
            </a:r>
            <a:r>
              <a:rPr lang="el-GR" baseline="30000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αλλά «βγάζει» 3Η</a:t>
            </a:r>
            <a:r>
              <a:rPr lang="el-GR" baseline="30000" dirty="0" smtClean="0"/>
              <a:t>+</a:t>
            </a:r>
            <a:r>
              <a:rPr lang="el-GR" dirty="0" smtClean="0"/>
              <a:t> έξω.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έξοδος Η</a:t>
            </a:r>
            <a:r>
              <a:rPr lang="el-GR" baseline="30000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l-GR" dirty="0" err="1" smtClean="0"/>
              <a:t>ηλεκτρογενής</a:t>
            </a:r>
            <a:r>
              <a:rPr lang="el-GR" dirty="0" smtClean="0"/>
              <a:t> και συνοδεύεται από έξοδο </a:t>
            </a:r>
            <a:r>
              <a:rPr lang="en-US" dirty="0" err="1" smtClean="0"/>
              <a:t>Cl</a:t>
            </a:r>
            <a:r>
              <a:rPr lang="en-US" dirty="0" smtClean="0"/>
              <a:t>-</a:t>
            </a:r>
            <a:r>
              <a:rPr lang="el-GR" dirty="0" smtClean="0"/>
              <a:t> για διατήρηση </a:t>
            </a:r>
            <a:r>
              <a:rPr lang="el-GR" dirty="0" err="1" smtClean="0"/>
              <a:t>διαμεμβρανικής</a:t>
            </a:r>
            <a:r>
              <a:rPr lang="el-GR" dirty="0" smtClean="0"/>
              <a:t> Δ</a:t>
            </a:r>
            <a:r>
              <a:rPr lang="en-US" dirty="0" smtClean="0"/>
              <a:t>V</a:t>
            </a:r>
            <a:endParaRPr lang="el-GR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714500"/>
            <a:ext cx="3873500" cy="40719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grpSp>
        <p:nvGrpSpPr>
          <p:cNvPr id="16389" name="5 - Ομάδα"/>
          <p:cNvGrpSpPr>
            <a:grpSpLocks/>
          </p:cNvGrpSpPr>
          <p:nvPr/>
        </p:nvGrpSpPr>
        <p:grpSpPr bwMode="auto">
          <a:xfrm>
            <a:off x="6000750" y="1785938"/>
            <a:ext cx="2286000" cy="3571875"/>
            <a:chOff x="6000760" y="1786720"/>
            <a:chExt cx="2286016" cy="3571106"/>
          </a:xfrm>
        </p:grpSpPr>
        <p:cxnSp>
          <p:nvCxnSpPr>
            <p:cNvPr id="7" name="6 - Ευθεία γραμμή σύνδεσης"/>
            <p:cNvCxnSpPr/>
            <p:nvPr/>
          </p:nvCxnSpPr>
          <p:spPr>
            <a:xfrm rot="5400000">
              <a:off x="5430415" y="3428635"/>
              <a:ext cx="328541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- Έλλειψη"/>
            <p:cNvSpPr/>
            <p:nvPr/>
          </p:nvSpPr>
          <p:spPr>
            <a:xfrm>
              <a:off x="6000760" y="4500761"/>
              <a:ext cx="928695" cy="857065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7358083" y="4500761"/>
              <a:ext cx="928693" cy="85706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B0F0"/>
                </a:solidFill>
              </a:rPr>
              <a:t>Ανταλλάκτης</a:t>
            </a:r>
            <a:r>
              <a:rPr lang="en-US" b="1" smtClean="0">
                <a:solidFill>
                  <a:srgbClr val="00B0F0"/>
                </a:solidFill>
              </a:rPr>
              <a:t> Cl</a:t>
            </a:r>
            <a:r>
              <a:rPr lang="el-GR" b="1" baseline="30000" smtClean="0">
                <a:solidFill>
                  <a:srgbClr val="00B0F0"/>
                </a:solidFill>
              </a:rPr>
              <a:t>-</a:t>
            </a:r>
            <a:r>
              <a:rPr lang="en-US" b="1" smtClean="0">
                <a:solidFill>
                  <a:srgbClr val="00B0F0"/>
                </a:solidFill>
              </a:rPr>
              <a:t>/HCO</a:t>
            </a:r>
            <a:r>
              <a:rPr lang="en-US" b="1" baseline="-25000" smtClean="0">
                <a:solidFill>
                  <a:srgbClr val="00B0F0"/>
                </a:solidFill>
              </a:rPr>
              <a:t>3</a:t>
            </a:r>
            <a:r>
              <a:rPr lang="el-GR" b="1" baseline="30000" smtClean="0">
                <a:solidFill>
                  <a:srgbClr val="00B0F0"/>
                </a:solidFill>
              </a:rPr>
              <a:t>-</a:t>
            </a:r>
            <a:r>
              <a:rPr lang="en-US" b="1" smtClean="0">
                <a:solidFill>
                  <a:srgbClr val="00B0F0"/>
                </a:solidFill>
              </a:rPr>
              <a:t> (CBE)</a:t>
            </a:r>
            <a:endParaRPr lang="el-GR" b="1" smtClean="0">
              <a:solidFill>
                <a:srgbClr val="00B0F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614863" cy="46974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Οξινοποιεί</a:t>
            </a:r>
            <a:r>
              <a:rPr lang="el-GR" dirty="0" smtClean="0"/>
              <a:t> το </a:t>
            </a:r>
            <a:r>
              <a:rPr lang="el-GR" dirty="0" err="1" smtClean="0"/>
              <a:t>κυτοσόλιο</a:t>
            </a:r>
            <a:r>
              <a:rPr lang="el-GR" dirty="0" smtClean="0"/>
              <a:t> ή </a:t>
            </a:r>
            <a:r>
              <a:rPr lang="el-GR" dirty="0" err="1" smtClean="0"/>
              <a:t>αλκαλοποιεί</a:t>
            </a:r>
            <a:r>
              <a:rPr lang="el-GR" dirty="0" smtClean="0"/>
              <a:t> το εξωκυττάριο υγρό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Διαθέτει αισθητήρα </a:t>
            </a:r>
            <a:r>
              <a:rPr lang="en-US" dirty="0" err="1" smtClean="0"/>
              <a:t>pHi</a:t>
            </a:r>
            <a:endParaRPr lang="el-GR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</a:t>
            </a:r>
            <a:r>
              <a:rPr lang="el-GR" dirty="0" err="1" smtClean="0"/>
              <a:t>αντιμεταφορά</a:t>
            </a:r>
            <a:r>
              <a:rPr lang="el-GR" dirty="0" smtClean="0"/>
              <a:t> </a:t>
            </a:r>
            <a:r>
              <a:rPr lang="en-US" dirty="0" err="1" smtClean="0"/>
              <a:t>Cl</a:t>
            </a:r>
            <a:r>
              <a:rPr lang="en-US" baseline="30000" dirty="0" smtClean="0"/>
              <a:t>- </a:t>
            </a:r>
            <a:r>
              <a:rPr lang="el-GR" dirty="0" smtClean="0"/>
              <a:t>επηρεάζει και τον ενδοκυττάριο όγκο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Επηρεάζεται από πολλά φάρμακα και ορμόνες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714500"/>
            <a:ext cx="3873500" cy="40719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grpSp>
        <p:nvGrpSpPr>
          <p:cNvPr id="17413" name="5 - Ομάδα"/>
          <p:cNvGrpSpPr>
            <a:grpSpLocks/>
          </p:cNvGrpSpPr>
          <p:nvPr/>
        </p:nvGrpSpPr>
        <p:grpSpPr bwMode="auto">
          <a:xfrm>
            <a:off x="6000750" y="1785938"/>
            <a:ext cx="2286000" cy="3571875"/>
            <a:chOff x="6000760" y="1786720"/>
            <a:chExt cx="2286016" cy="3571106"/>
          </a:xfrm>
        </p:grpSpPr>
        <p:cxnSp>
          <p:nvCxnSpPr>
            <p:cNvPr id="7" name="6 - Ευθεία γραμμή σύνδεσης"/>
            <p:cNvCxnSpPr/>
            <p:nvPr/>
          </p:nvCxnSpPr>
          <p:spPr>
            <a:xfrm rot="5400000">
              <a:off x="5430415" y="3428635"/>
              <a:ext cx="328541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- Έλλειψη"/>
            <p:cNvSpPr/>
            <p:nvPr/>
          </p:nvSpPr>
          <p:spPr>
            <a:xfrm>
              <a:off x="6000760" y="4500761"/>
              <a:ext cx="928695" cy="857065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7358083" y="4500761"/>
              <a:ext cx="928693" cy="85706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- Τίτλος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Συμμεταφορέας Η</a:t>
            </a:r>
            <a:r>
              <a:rPr lang="el-GR" b="1" baseline="30000" smtClean="0">
                <a:solidFill>
                  <a:srgbClr val="0070C0"/>
                </a:solidFill>
              </a:rPr>
              <a:t>+</a:t>
            </a:r>
            <a:r>
              <a:rPr lang="el-GR" b="1" smtClean="0">
                <a:solidFill>
                  <a:srgbClr val="0070C0"/>
                </a:solidFill>
              </a:rPr>
              <a:t>/γαλακτικών 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Υπάρχει σε </a:t>
            </a:r>
            <a:r>
              <a:rPr lang="el-GR" sz="2400" dirty="0" err="1" smtClean="0"/>
              <a:t>μυοκαρδιακά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μυικά</a:t>
            </a:r>
            <a:r>
              <a:rPr lang="el-GR" sz="2400" dirty="0" smtClean="0"/>
              <a:t> κύτταρα.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Αυξάνει σημαντικά την ταχύτητα μεταφοράς του γαλακτικού έξω από τα κύτταρα και διορθώνει το </a:t>
            </a:r>
            <a:r>
              <a:rPr lang="en-US" sz="2400" dirty="0" err="1" smtClean="0"/>
              <a:t>pHi</a:t>
            </a:r>
            <a:r>
              <a:rPr lang="el-GR" sz="2400" dirty="0" smtClean="0"/>
              <a:t> ταχύτερα από το ΝΗΕ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Λειτουργεί με βάση την κλίση συγκέντρωσης.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Σε ανεπαρκή κυκλοφορία η αδυναμία απομάκρυνσης του γαλακτικού οξέως από το εξωκυττάριο υγρό καταργεί τη δράση του =&gt; ενδοκυττάρια άθροιση οξέως=&gt; ελάττωση </a:t>
            </a:r>
            <a:r>
              <a:rPr lang="en-US" sz="2400" dirty="0" err="1" smtClean="0"/>
              <a:t>pHi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pHo</a:t>
            </a:r>
            <a:endParaRPr lang="el-GR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Χορήγηση </a:t>
            </a:r>
            <a:r>
              <a:rPr lang="en-US" b="1" smtClean="0">
                <a:solidFill>
                  <a:srgbClr val="0070C0"/>
                </a:solidFill>
              </a:rPr>
              <a:t>HCO</a:t>
            </a:r>
            <a:r>
              <a:rPr lang="en-US" b="1" baseline="-25000" smtClean="0">
                <a:solidFill>
                  <a:srgbClr val="0070C0"/>
                </a:solidFill>
              </a:rPr>
              <a:t>3</a:t>
            </a:r>
            <a:r>
              <a:rPr lang="el-GR" b="1" baseline="30000" smtClean="0">
                <a:solidFill>
                  <a:srgbClr val="0070C0"/>
                </a:solidFill>
              </a:rPr>
              <a:t>-</a:t>
            </a:r>
            <a:r>
              <a:rPr lang="en-US" b="1" smtClean="0">
                <a:solidFill>
                  <a:srgbClr val="0070C0"/>
                </a:solidFill>
              </a:rPr>
              <a:t> in vitro</a:t>
            </a:r>
            <a:endParaRPr lang="el-GR" b="1" smtClean="0">
              <a:solidFill>
                <a:srgbClr val="0070C0"/>
              </a:solidFill>
            </a:endParaRP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000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H </a:t>
            </a:r>
            <a:r>
              <a:rPr lang="el-GR" sz="2000" dirty="0" smtClean="0"/>
              <a:t>παρουσία </a:t>
            </a:r>
            <a:r>
              <a:rPr lang="en-US" sz="2000" dirty="0" smtClean="0"/>
              <a:t>HCO3</a:t>
            </a:r>
            <a:r>
              <a:rPr lang="el-GR" sz="2000" dirty="0" smtClean="0"/>
              <a:t> στο υγρό </a:t>
            </a:r>
            <a:r>
              <a:rPr lang="el-GR" sz="2000" dirty="0" err="1" smtClean="0"/>
              <a:t>κυτταροκαλλιεργειών</a:t>
            </a:r>
            <a:r>
              <a:rPr lang="el-GR" sz="2000" dirty="0" smtClean="0"/>
              <a:t> αυξάνει το </a:t>
            </a:r>
            <a:r>
              <a:rPr lang="en-US" sz="2000" dirty="0" err="1" smtClean="0"/>
              <a:t>pHi</a:t>
            </a:r>
            <a:r>
              <a:rPr lang="el-GR" sz="2000" dirty="0" smtClean="0"/>
              <a:t>  λόγω διέγερσης του συμμεταφορέα </a:t>
            </a:r>
            <a:r>
              <a:rPr lang="en-US" sz="2000" dirty="0" smtClean="0"/>
              <a:t>Na</a:t>
            </a:r>
            <a:r>
              <a:rPr lang="el-GR" sz="2000" baseline="30000" dirty="0" smtClean="0"/>
              <a:t>+</a:t>
            </a:r>
            <a:r>
              <a:rPr lang="en-US" sz="2000" dirty="0" smtClean="0"/>
              <a:t>/</a:t>
            </a:r>
            <a:r>
              <a:rPr lang="en-US" sz="2000" dirty="0" smtClean="0"/>
              <a:t>2x HCO</a:t>
            </a:r>
            <a:r>
              <a:rPr lang="en-US" sz="2000" baseline="-25000" dirty="0" smtClean="0"/>
              <a:t>3</a:t>
            </a:r>
            <a:r>
              <a:rPr lang="el-GR" sz="2000" baseline="30000" dirty="0" smtClean="0"/>
              <a:t>-</a:t>
            </a:r>
            <a:r>
              <a:rPr lang="el-GR" sz="2000" dirty="0" smtClean="0"/>
              <a:t> καθώς και την ενδοκυττάρια ρυθμιστική ισχύ</a:t>
            </a:r>
          </a:p>
          <a:p>
            <a:pPr eaLnBrk="1" hangingPunct="1">
              <a:lnSpc>
                <a:spcPct val="150000"/>
              </a:lnSpc>
            </a:pPr>
            <a:r>
              <a:rPr lang="el-GR" sz="2000" dirty="0" smtClean="0"/>
              <a:t>Σε πρώτη φάση η χορήγηση </a:t>
            </a:r>
            <a:r>
              <a:rPr lang="en-US" sz="2000" dirty="0" smtClean="0"/>
              <a:t>HCO</a:t>
            </a:r>
            <a:r>
              <a:rPr lang="en-US" sz="2000" baseline="-25000" dirty="0" smtClean="0"/>
              <a:t>3</a:t>
            </a:r>
            <a:r>
              <a:rPr lang="el-GR" sz="2000" baseline="30000" dirty="0" smtClean="0"/>
              <a:t>-</a:t>
            </a:r>
            <a:r>
              <a:rPr lang="el-GR" sz="2000" dirty="0" smtClean="0"/>
              <a:t> διεγείρει συνολικά τις αντλίες αποβολής πρωτονίων στα κύτταρα =&gt; αύξηση του </a:t>
            </a:r>
            <a:r>
              <a:rPr lang="en-US" sz="2000" dirty="0" err="1" smtClean="0"/>
              <a:t>pHi</a:t>
            </a:r>
            <a:r>
              <a:rPr lang="el-GR" sz="2000" dirty="0" smtClean="0"/>
              <a:t>. Τα εξερχόμενα πρωτόνια όμως αντιδρούν με τα </a:t>
            </a:r>
            <a:r>
              <a:rPr lang="en-US" sz="2000" dirty="0" smtClean="0"/>
              <a:t>HCO</a:t>
            </a:r>
            <a:r>
              <a:rPr lang="en-US" sz="2000" baseline="-25000" dirty="0" smtClean="0"/>
              <a:t>3</a:t>
            </a:r>
            <a:r>
              <a:rPr lang="el-GR" sz="2000" baseline="30000" dirty="0" smtClean="0"/>
              <a:t>-</a:t>
            </a:r>
            <a:r>
              <a:rPr lang="el-GR" sz="2000" dirty="0" smtClean="0"/>
              <a:t> </a:t>
            </a:r>
            <a:r>
              <a:rPr lang="en-US" sz="2000" dirty="0" smtClean="0"/>
              <a:t>=&gt; </a:t>
            </a:r>
            <a:r>
              <a:rPr lang="el-GR" sz="2000" dirty="0" smtClean="0"/>
              <a:t>αύξηση παραγωγής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l-GR" sz="2000" dirty="0" smtClean="0"/>
              <a:t>που διαχέεται μερικώς και ευκόλως πίσω στα κύτταρα</a:t>
            </a:r>
            <a:r>
              <a:rPr lang="en-US" sz="2000" dirty="0" smtClean="0"/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el-GR" sz="2000" dirty="0" smtClean="0"/>
              <a:t>Έτσι σε 2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φάση μειώνεται ξανά το </a:t>
            </a:r>
            <a:r>
              <a:rPr lang="en-US" sz="2000" dirty="0" err="1" smtClean="0"/>
              <a:t>pHi</a:t>
            </a:r>
            <a:r>
              <a:rPr lang="el-GR" sz="2000" dirty="0" smtClean="0"/>
              <a:t> αλλά η λειτουργία των αντλιών το επαναφέρει γρήγορα σε τιμές υψηλότερες από την αρχική (πριν τη χορήγηση) </a:t>
            </a:r>
            <a:r>
              <a:rPr lang="el-GR" sz="2000" b="1" dirty="0" smtClean="0"/>
              <a:t>αρκεί να απομακρύνεται το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r>
              <a:rPr lang="el-GR" sz="2000" b="1" baseline="-25000" dirty="0" smtClean="0"/>
              <a:t>.   </a:t>
            </a:r>
          </a:p>
        </p:txBody>
      </p:sp>
      <p:pic>
        <p:nvPicPr>
          <p:cNvPr id="19460" name="Picture 4" descr="Αποτέλεσμα εικόνας για pros and c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03" y="1"/>
            <a:ext cx="1357296" cy="13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000" dirty="0" smtClean="0"/>
              <a:t>Άλλες μελέτες δείχνουν ότι η ενδοκυττάρια </a:t>
            </a:r>
            <a:r>
              <a:rPr lang="el-GR" sz="2000" b="1" dirty="0" smtClean="0">
                <a:solidFill>
                  <a:srgbClr val="FF0000"/>
                </a:solidFill>
              </a:rPr>
              <a:t>οξέωση</a:t>
            </a:r>
            <a:r>
              <a:rPr lang="el-GR" sz="2000" b="1" dirty="0" smtClean="0"/>
              <a:t> αυξάνει την επιβίωση των ιστών σε συνθήκες ανοξίας </a:t>
            </a:r>
            <a:r>
              <a:rPr lang="el-GR" sz="2000" dirty="0" smtClean="0"/>
              <a:t>και ακόλουθης </a:t>
            </a:r>
            <a:r>
              <a:rPr lang="el-GR" sz="2000" dirty="0" err="1" smtClean="0"/>
              <a:t>επαναιμάτωσης</a:t>
            </a:r>
            <a:r>
              <a:rPr lang="el-GR" sz="2000" dirty="0" smtClean="0"/>
              <a:t> ενώ </a:t>
            </a:r>
            <a:r>
              <a:rPr lang="el-GR" sz="2000" b="1" dirty="0" smtClean="0"/>
              <a:t>η ενδοκυττάρια </a:t>
            </a:r>
            <a:r>
              <a:rPr lang="el-GR" sz="2000" b="1" dirty="0" smtClean="0">
                <a:solidFill>
                  <a:srgbClr val="0070C0"/>
                </a:solidFill>
              </a:rPr>
              <a:t>αλκάλωση</a:t>
            </a:r>
            <a:r>
              <a:rPr lang="el-GR" sz="2000" b="1" dirty="0" smtClean="0"/>
              <a:t>, -που τελικά επιφέρει η θεραπεία με </a:t>
            </a:r>
            <a:r>
              <a:rPr lang="el-GR" sz="2000" b="1" dirty="0" err="1" smtClean="0"/>
              <a:t>διττανθρακικά</a:t>
            </a:r>
            <a:r>
              <a:rPr lang="el-GR" sz="2000" b="1" dirty="0" smtClean="0"/>
              <a:t>-, μειώνει την επιβίωση των κυττάρων </a:t>
            </a:r>
            <a:endParaRPr lang="en-US" sz="2000" b="1" dirty="0" smtClean="0"/>
          </a:p>
          <a:p>
            <a:pPr eaLnBrk="1" hangingPunct="1">
              <a:lnSpc>
                <a:spcPct val="150000"/>
              </a:lnSpc>
            </a:pPr>
            <a:r>
              <a:rPr lang="el-GR" sz="2000" dirty="0" smtClean="0"/>
              <a:t>Επίσης η θεραπεία με </a:t>
            </a:r>
            <a:r>
              <a:rPr lang="el-GR" sz="2000" dirty="0" err="1" smtClean="0"/>
              <a:t>διττανθρακικά</a:t>
            </a:r>
            <a:r>
              <a:rPr lang="el-GR" sz="2000" dirty="0" smtClean="0"/>
              <a:t> διεγείρει την παραγωγή υπεροξειδίου, αυξάνει την απελευθέρωση προ-φλεγμονωδών </a:t>
            </a:r>
            <a:r>
              <a:rPr lang="el-GR" sz="2000" dirty="0" err="1" smtClean="0"/>
              <a:t>κυτοκινών</a:t>
            </a:r>
            <a:r>
              <a:rPr lang="el-GR" sz="2000" dirty="0" smtClean="0"/>
              <a:t> και επιτείνει </a:t>
            </a:r>
            <a:r>
              <a:rPr lang="el-GR" sz="2000" b="1" dirty="0" err="1" smtClean="0"/>
              <a:t>αποπτωτικά</a:t>
            </a:r>
            <a:r>
              <a:rPr lang="el-GR" sz="2000" dirty="0" smtClean="0"/>
              <a:t> φαινόμενα.</a:t>
            </a: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r>
              <a:rPr lang="el-GR" sz="2000" dirty="0" smtClean="0"/>
              <a:t>Δεν είναι όμως γνωστό αν τα παραπάνω ισχύουν στον άνθρωπο καθώς οι περισσότερες κλινικές μελέτες είναι αναδρομικές μελέτες παρατήρησης με συχνά αντικρουόμενα αποτελέσματα</a:t>
            </a:r>
          </a:p>
          <a:p>
            <a:pPr eaLnBrk="1" hangingPunct="1">
              <a:lnSpc>
                <a:spcPct val="150000"/>
              </a:lnSpc>
            </a:pPr>
            <a:endParaRPr lang="el-GR" sz="2000" dirty="0" smtClean="0"/>
          </a:p>
        </p:txBody>
      </p:sp>
      <p:pic>
        <p:nvPicPr>
          <p:cNvPr id="22531" name="Picture 2" descr="http://static1.squarespace.com/static/50a2caf3e4b091209446a0ee/t/55ba5664e4b009abcae771db/1438275173049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8700" y="0"/>
            <a:ext cx="1765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1 - Τίτλος"/>
          <p:cNvSpPr>
            <a:spLocks noGrp="1"/>
          </p:cNvSpPr>
          <p:nvPr>
            <p:ph type="title"/>
          </p:nvPr>
        </p:nvSpPr>
        <p:spPr>
          <a:xfrm>
            <a:off x="250825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Χορήγηση </a:t>
            </a:r>
            <a:r>
              <a:rPr lang="en-US" b="1" smtClean="0">
                <a:solidFill>
                  <a:srgbClr val="0070C0"/>
                </a:solidFill>
              </a:rPr>
              <a:t>HCO</a:t>
            </a:r>
            <a:r>
              <a:rPr lang="en-US" b="1" baseline="-25000" smtClean="0">
                <a:solidFill>
                  <a:srgbClr val="0070C0"/>
                </a:solidFill>
              </a:rPr>
              <a:t>3</a:t>
            </a:r>
            <a:r>
              <a:rPr lang="el-GR" b="1" baseline="30000" smtClean="0">
                <a:solidFill>
                  <a:srgbClr val="0070C0"/>
                </a:solidFill>
              </a:rPr>
              <a:t>-</a:t>
            </a:r>
            <a:r>
              <a:rPr lang="el-GR" b="1" smtClean="0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0070C0"/>
                </a:solidFill>
              </a:rPr>
              <a:t>in vitro</a:t>
            </a:r>
            <a:endParaRPr lang="el-GR" b="1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0070C0"/>
                </a:solidFill>
              </a:rPr>
              <a:t>Χορήγηση </a:t>
            </a:r>
            <a:r>
              <a:rPr lang="en-US" b="1" dirty="0" smtClean="0">
                <a:solidFill>
                  <a:srgbClr val="0070C0"/>
                </a:solidFill>
              </a:rPr>
              <a:t>HCO</a:t>
            </a:r>
            <a:r>
              <a:rPr lang="en-US" b="1" baseline="-25000" dirty="0" smtClean="0">
                <a:solidFill>
                  <a:srgbClr val="0070C0"/>
                </a:solidFill>
              </a:rPr>
              <a:t>3</a:t>
            </a:r>
            <a:r>
              <a:rPr lang="el-GR" b="1" baseline="30000" dirty="0" smtClean="0">
                <a:solidFill>
                  <a:srgbClr val="0070C0"/>
                </a:solidFill>
              </a:rPr>
              <a:t>-</a:t>
            </a:r>
            <a:r>
              <a:rPr lang="en-US" b="1" baseline="30000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in vivo</a:t>
            </a:r>
            <a:endParaRPr lang="el-GR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el-GR" sz="2400" dirty="0" smtClean="0"/>
              <a:t>Έχει συσχετιστεί με </a:t>
            </a:r>
            <a:r>
              <a:rPr lang="el-GR" sz="2400" b="1" dirty="0" smtClean="0">
                <a:solidFill>
                  <a:srgbClr val="FF0000"/>
                </a:solidFill>
              </a:rPr>
              <a:t>αυξημένη θνητότητα </a:t>
            </a:r>
            <a:r>
              <a:rPr lang="el-GR" sz="2400" dirty="0" smtClean="0"/>
              <a:t>που αποδίδεται σε πτώση της αρτηριακής πίεσης και της καρδιακής παροχής καθώς και σε μετακινήσεις ιονισμένου ασβεστίου και καλίου που αυξάνουν την </a:t>
            </a:r>
            <a:r>
              <a:rPr lang="el-GR" sz="2400" dirty="0" err="1" smtClean="0"/>
              <a:t>αρρυθμιογένεση</a:t>
            </a:r>
            <a:endParaRPr lang="en-US" sz="2400" dirty="0" smtClean="0"/>
          </a:p>
          <a:p>
            <a:pPr eaLnBrk="1" hangingPunct="1">
              <a:lnSpc>
                <a:spcPct val="170000"/>
              </a:lnSpc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Αυξάνει την παραγωγή γαλακτικού οξέος </a:t>
            </a:r>
            <a:r>
              <a:rPr lang="el-GR" sz="2400" dirty="0" smtClean="0"/>
              <a:t>και </a:t>
            </a:r>
            <a:r>
              <a:rPr lang="el-GR" sz="2400" dirty="0" err="1" smtClean="0"/>
              <a:t>κετονικών</a:t>
            </a:r>
            <a:r>
              <a:rPr lang="el-GR" sz="2400" dirty="0" smtClean="0"/>
              <a:t> σωμάτων</a:t>
            </a:r>
            <a:r>
              <a:rPr lang="en-US" sz="2400" dirty="0" smtClean="0"/>
              <a:t> </a:t>
            </a:r>
            <a:r>
              <a:rPr lang="el-GR" sz="2400" dirty="0" smtClean="0"/>
              <a:t>τα οποία, αν δεν χαθούν στα ούρα, μεταβολίζονται και πάλι σε διττανθρακικά (δυνητικά διττανθρακικά)</a:t>
            </a:r>
            <a:endParaRPr lang="en-US" sz="2400" dirty="0" smtClean="0"/>
          </a:p>
          <a:p>
            <a:pPr eaLnBrk="1" hangingPunct="1">
              <a:lnSpc>
                <a:spcPct val="170000"/>
              </a:lnSpc>
              <a:defRPr/>
            </a:pPr>
            <a:r>
              <a:rPr lang="el-GR" sz="2400" dirty="0" smtClean="0"/>
              <a:t>Έτσι μετά την αποκατάσταση της πρωτοπαθούς διαταραχής μπορεί να προκληθεί </a:t>
            </a:r>
            <a:r>
              <a:rPr lang="el-GR" sz="2400" b="1" dirty="0" smtClean="0">
                <a:solidFill>
                  <a:srgbClr val="FF0000"/>
                </a:solidFill>
              </a:rPr>
              <a:t>«αντιδραστική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ή</a:t>
            </a:r>
            <a:r>
              <a:rPr lang="en-US" sz="2400" b="1" dirty="0" smtClean="0">
                <a:solidFill>
                  <a:srgbClr val="FF0000"/>
                </a:solidFill>
              </a:rPr>
              <a:t> rebound</a:t>
            </a:r>
            <a:r>
              <a:rPr lang="el-GR" sz="2400" b="1" dirty="0" smtClean="0">
                <a:solidFill>
                  <a:srgbClr val="FF0000"/>
                </a:solidFill>
              </a:rPr>
              <a:t>» μεταβολική αλκάλωση.</a:t>
            </a:r>
            <a:endParaRPr lang="en-US" sz="2400" dirty="0" smtClean="0"/>
          </a:p>
          <a:p>
            <a:pPr eaLnBrk="1" hangingPunct="1">
              <a:lnSpc>
                <a:spcPct val="170000"/>
              </a:lnSpc>
              <a:defRPr/>
            </a:pPr>
            <a:endParaRPr lang="el-GR" sz="2400" dirty="0"/>
          </a:p>
        </p:txBody>
      </p:sp>
      <p:pic>
        <p:nvPicPr>
          <p:cNvPr id="20484" name="Picture 2" descr="https://www.convertwithcontent.com/wp-content/uploads/2014/01/infusionsoft-pros-and-cons-list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el-GR" dirty="0" smtClean="0"/>
              <a:t>Αυξάνει τον εξωκυττάριο όγκο και </a:t>
            </a:r>
            <a:r>
              <a:rPr lang="en-US" dirty="0" smtClean="0"/>
              <a:t>Na</a:t>
            </a:r>
            <a:r>
              <a:rPr lang="el-GR" baseline="30000" dirty="0" smtClean="0"/>
              <a:t>+</a:t>
            </a:r>
            <a:r>
              <a:rPr lang="el-GR" dirty="0" smtClean="0"/>
              <a:t> και μπορεί να οδηγήσει σε </a:t>
            </a:r>
            <a:r>
              <a:rPr lang="el-GR" b="1" dirty="0" smtClean="0">
                <a:solidFill>
                  <a:srgbClr val="FF0000"/>
                </a:solidFill>
              </a:rPr>
              <a:t>πνευμονικό οίδημα </a:t>
            </a:r>
            <a:r>
              <a:rPr lang="el-GR" dirty="0" smtClean="0"/>
              <a:t>σε ασθενείς με επηρεασμένη καρδιακή και νεφρική λειτουργία. </a:t>
            </a:r>
            <a:endParaRPr lang="en-US" dirty="0" smtClean="0"/>
          </a:p>
          <a:p>
            <a:pPr eaLnBrk="1" hangingPunct="1">
              <a:lnSpc>
                <a:spcPct val="170000"/>
              </a:lnSpc>
              <a:defRPr/>
            </a:pPr>
            <a:r>
              <a:rPr lang="el-GR" dirty="0" smtClean="0"/>
              <a:t>Για την τελευταία επιπλοκή έχει προταθεί η χορήγηση διττανθρακικών μέσω </a:t>
            </a:r>
            <a:r>
              <a:rPr lang="el-GR" b="1" dirty="0" smtClean="0">
                <a:solidFill>
                  <a:srgbClr val="FF0000"/>
                </a:solidFill>
              </a:rPr>
              <a:t>αιμοκάθαρσης</a:t>
            </a:r>
            <a:r>
              <a:rPr lang="el-GR" dirty="0" smtClean="0"/>
              <a:t> ώστε να μειωθεί ο κίνδυνος </a:t>
            </a:r>
            <a:r>
              <a:rPr lang="el-GR" dirty="0" err="1" smtClean="0"/>
              <a:t>υπερωσμωτικότητας</a:t>
            </a:r>
            <a:r>
              <a:rPr lang="el-GR" dirty="0" smtClean="0"/>
              <a:t> </a:t>
            </a:r>
            <a:r>
              <a:rPr lang="en-US" dirty="0" smtClean="0"/>
              <a:t>, </a:t>
            </a:r>
            <a:r>
              <a:rPr lang="el-GR" dirty="0" err="1" smtClean="0"/>
              <a:t>υπερογκαιμίας</a:t>
            </a:r>
            <a:r>
              <a:rPr lang="el-GR" dirty="0" smtClean="0"/>
              <a:t> και πνευμονικού οιδήματος, αλλά μέχρι στιγμής δεν υπάρχουν τυχαιοποιημένες μελέτες που να αποδεικνύουν όφελος. </a:t>
            </a:r>
          </a:p>
          <a:p>
            <a:pPr eaLnBrk="1" hangingPunct="1">
              <a:lnSpc>
                <a:spcPct val="170000"/>
              </a:lnSpc>
              <a:defRPr/>
            </a:pPr>
            <a:endParaRPr lang="el-GR" dirty="0"/>
          </a:p>
        </p:txBody>
      </p:sp>
      <p:pic>
        <p:nvPicPr>
          <p:cNvPr id="21507" name="Picture 2" descr="Αποτέλεσμα εικόνας για pros and c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0070C0"/>
                </a:solidFill>
              </a:rPr>
              <a:t>Χορήγηση </a:t>
            </a:r>
            <a:r>
              <a:rPr lang="en-US" b="1" dirty="0" smtClean="0">
                <a:solidFill>
                  <a:srgbClr val="0070C0"/>
                </a:solidFill>
              </a:rPr>
              <a:t>HCO</a:t>
            </a:r>
            <a:r>
              <a:rPr lang="en-US" b="1" baseline="-25000" dirty="0" smtClean="0">
                <a:solidFill>
                  <a:srgbClr val="0070C0"/>
                </a:solidFill>
              </a:rPr>
              <a:t>3</a:t>
            </a:r>
            <a:r>
              <a:rPr lang="el-GR" b="1" baseline="30000" dirty="0" smtClean="0">
                <a:solidFill>
                  <a:srgbClr val="0070C0"/>
                </a:solidFill>
              </a:rPr>
              <a:t>-</a:t>
            </a:r>
            <a:r>
              <a:rPr lang="en-US" b="1" baseline="30000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in vivo</a:t>
            </a:r>
            <a:endParaRPr lang="el-GR" b="1" baseline="30000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3707904" y="6073551"/>
            <a:ext cx="4786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/>
              <a:t>Sabatini </a:t>
            </a:r>
            <a:r>
              <a:rPr lang="el-GR" sz="1400" i="1" dirty="0" smtClean="0"/>
              <a:t>&amp;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Kurtzman</a:t>
            </a:r>
            <a:r>
              <a:rPr lang="el-GR" sz="1400" i="1" dirty="0" smtClean="0"/>
              <a:t>,</a:t>
            </a:r>
            <a:r>
              <a:rPr lang="en-GB" sz="1400" i="1" dirty="0" smtClean="0"/>
              <a:t> J </a:t>
            </a:r>
            <a:r>
              <a:rPr lang="en-GB" sz="1400" i="1" dirty="0" smtClean="0"/>
              <a:t>Am Soc </a:t>
            </a:r>
            <a:r>
              <a:rPr lang="en-GB" sz="1400" i="1" dirty="0" err="1" smtClean="0"/>
              <a:t>Nephro</a:t>
            </a:r>
            <a:r>
              <a:rPr lang="en-US" sz="1400" i="1" dirty="0" smtClean="0"/>
              <a:t>l</a:t>
            </a:r>
            <a:r>
              <a:rPr lang="en-GB" sz="1400" i="1" dirty="0" smtClean="0"/>
              <a:t> 2009</a:t>
            </a:r>
            <a:endParaRPr lang="el-GR" sz="1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Διαβητική κετοξέωση</a:t>
            </a:r>
            <a:endParaRPr lang="el-GR" smtClean="0">
              <a:solidFill>
                <a:srgbClr val="0070C0"/>
              </a:solidFill>
            </a:endParaRP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500063" y="1341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000" dirty="0" smtClean="0"/>
              <a:t>Στην </a:t>
            </a:r>
            <a:r>
              <a:rPr lang="el-GR" sz="2000" dirty="0" err="1" smtClean="0"/>
              <a:t>κετοξέωση</a:t>
            </a:r>
            <a:r>
              <a:rPr lang="el-GR" sz="2000" dirty="0" smtClean="0"/>
              <a:t> σημαντικές ποσότητες </a:t>
            </a:r>
            <a:r>
              <a:rPr lang="el-GR" sz="2000" dirty="0" err="1" smtClean="0"/>
              <a:t>ακετοξικού</a:t>
            </a:r>
            <a:r>
              <a:rPr lang="el-GR" sz="2000" dirty="0" smtClean="0"/>
              <a:t> και β-</a:t>
            </a:r>
            <a:r>
              <a:rPr lang="el-GR" sz="2000" dirty="0" err="1" smtClean="0"/>
              <a:t>υδροξυβουτυρικού</a:t>
            </a:r>
            <a:r>
              <a:rPr lang="el-GR" sz="2000" dirty="0" smtClean="0"/>
              <a:t> χάνονται στα ούρα πριν ακόμη ο ασθενής φτάσει στο νοσοκομείο. Έτσι δεν υπάρχει μόνο πραγματικό έλλειμμα βάσεως, αλλά χάνονται και δυνητικά </a:t>
            </a:r>
            <a:r>
              <a:rPr lang="el-GR" sz="2000" dirty="0" err="1" smtClean="0"/>
              <a:t>διττανθρακικά</a:t>
            </a: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r>
              <a:rPr lang="el-GR" sz="2000" dirty="0" smtClean="0"/>
              <a:t>Η </a:t>
            </a:r>
            <a:r>
              <a:rPr lang="el-GR" sz="2000" dirty="0" smtClean="0">
                <a:solidFill>
                  <a:srgbClr val="FF0000"/>
                </a:solidFill>
              </a:rPr>
              <a:t>απώλεια δυνητικής βάσεως </a:t>
            </a:r>
            <a:r>
              <a:rPr lang="el-GR" sz="2000" dirty="0" smtClean="0"/>
              <a:t>επιτείνεται όταν ο ασθενής εισαχθεί στο νοσοκομείο και αυξηθεί η παραγωγή ούρων με την ενυδάτωση</a:t>
            </a: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r>
              <a:rPr lang="el-GR" sz="2000" dirty="0" smtClean="0"/>
              <a:t>Γι’</a:t>
            </a:r>
            <a:r>
              <a:rPr lang="en-US" sz="2000" dirty="0" smtClean="0"/>
              <a:t> </a:t>
            </a:r>
            <a:r>
              <a:rPr lang="el-GR" sz="2000" dirty="0" smtClean="0"/>
              <a:t>αυτό συχνά διαπιστώνεται άλλοτε άλλος βαθμός </a:t>
            </a:r>
            <a:r>
              <a:rPr lang="el-GR" sz="2000" dirty="0" err="1" smtClean="0"/>
              <a:t>υπερχλωραιμικής</a:t>
            </a:r>
            <a:r>
              <a:rPr lang="el-GR" sz="2000" dirty="0" smtClean="0"/>
              <a:t> οξέωσης και το ΧΑ  ποικίλλει από πολύ αυξημένο έως φυσιολογικό. </a:t>
            </a:r>
          </a:p>
          <a:p>
            <a:pPr eaLnBrk="1" hangingPunct="1">
              <a:lnSpc>
                <a:spcPct val="150000"/>
              </a:lnSpc>
            </a:pPr>
            <a:r>
              <a:rPr lang="el-GR" sz="2000" dirty="0" smtClean="0"/>
              <a:t>Παρά το γεγονός αυτό δεν χρειάζεται σχεδόν ποτέ να αναπληρωθούν τα </a:t>
            </a:r>
            <a:r>
              <a:rPr lang="el-GR" sz="2000" dirty="0" err="1" smtClean="0"/>
              <a:t>διττανθρακικά</a:t>
            </a:r>
            <a:r>
              <a:rPr lang="el-GR" sz="2000" dirty="0" smtClean="0"/>
              <a:t> στη σοβαρή </a:t>
            </a:r>
            <a:r>
              <a:rPr lang="el-GR" sz="2000" dirty="0" err="1" smtClean="0"/>
              <a:t>κετοξέωση</a:t>
            </a:r>
            <a:endParaRPr lang="el-GR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Διαβητική κετοξέωση</a:t>
            </a:r>
            <a:endParaRPr lang="el-GR" smtClean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1800" dirty="0" smtClean="0"/>
              <a:t>Οι </a:t>
            </a:r>
            <a:r>
              <a:rPr lang="en-US" sz="1800" dirty="0" smtClean="0"/>
              <a:t>Okuda</a:t>
            </a:r>
            <a:r>
              <a:rPr lang="el-GR" sz="1800" dirty="0" smtClean="0"/>
              <a:t> και συνεργάτες</a:t>
            </a:r>
            <a:r>
              <a:rPr lang="en-US" sz="1800" dirty="0" smtClean="0"/>
              <a:t> </a:t>
            </a:r>
            <a:r>
              <a:rPr lang="el-GR" sz="1800" dirty="0" smtClean="0"/>
              <a:t>απέδειξαν ότι στη διαβητική </a:t>
            </a:r>
            <a:r>
              <a:rPr lang="el-GR" sz="1800" dirty="0" err="1" smtClean="0"/>
              <a:t>κετοξέωση</a:t>
            </a:r>
            <a:r>
              <a:rPr lang="el-GR" sz="1800" dirty="0" smtClean="0"/>
              <a:t> η χορήγηση διττανθρακικών αυξάνει σημαντικά τα επίπεδα </a:t>
            </a:r>
            <a:r>
              <a:rPr lang="el-GR" sz="1800" dirty="0" err="1" smtClean="0"/>
              <a:t>κετοξέων</a:t>
            </a:r>
            <a:r>
              <a:rPr lang="el-GR" sz="1800" dirty="0" smtClean="0"/>
              <a:t> και γαλακτικού στο αίμα (τριπλασιασμός) και καθυστερεί την κάθαρσή τους από το αίμα</a:t>
            </a:r>
          </a:p>
          <a:p>
            <a:pPr eaLnBrk="1" hangingPunct="1">
              <a:lnSpc>
                <a:spcPct val="150000"/>
              </a:lnSpc>
            </a:pPr>
            <a:r>
              <a:rPr lang="el-GR" sz="1800" dirty="0" smtClean="0"/>
              <a:t>Η χορήγηση υγρών και ηλεκτρολυτών αποκαθιστά τον εξωκυττάριο όγκο και τη νεφρική ροή αίματος, αυξάνοντας την νεφρική αποβολή οξέος και την αναγέννηση των διττανθρακικών, αποτελώντας έτσι τη μόνη κατάλληλη θεραπεία</a:t>
            </a:r>
          </a:p>
          <a:p>
            <a:pPr eaLnBrk="1" hangingPunct="1">
              <a:lnSpc>
                <a:spcPct val="150000"/>
              </a:lnSpc>
            </a:pPr>
            <a:r>
              <a:rPr lang="el-GR" sz="1800" dirty="0" smtClean="0"/>
              <a:t> Στην περίπτωση της ΔΚ υπάρχουν τυχαιοποιημένες μελέτες με ομάδα ελέγχου που δεν δείχνουν όφελος στη νοσηρότητα και θνητότητα από τη χορήγηση διττανθρακικών, ενώ σε παιδιά με </a:t>
            </a:r>
            <a:r>
              <a:rPr lang="el-GR" sz="1800" dirty="0" err="1" smtClean="0"/>
              <a:t>κετοξέωση</a:t>
            </a:r>
            <a:r>
              <a:rPr lang="el-GR" sz="1800" dirty="0" smtClean="0"/>
              <a:t> φαίνεται να αυξάνεται και ο κίνδυνος εγκεφαλικού οιδήματος</a:t>
            </a:r>
          </a:p>
          <a:p>
            <a:pPr eaLnBrk="1" hangingPunct="1">
              <a:lnSpc>
                <a:spcPct val="150000"/>
              </a:lnSpc>
            </a:pPr>
            <a:endParaRPr lang="el-GR" sz="1800" dirty="0" smtClean="0"/>
          </a:p>
        </p:txBody>
      </p:sp>
      <p:pic>
        <p:nvPicPr>
          <p:cNvPr id="24580" name="Picture 2" descr="Αποτέλεσμα εικόνας για diabete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696054"/>
            <a:ext cx="3071811" cy="11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Διαβητική κετοξέωση</a:t>
            </a:r>
            <a:endParaRPr lang="el-GR" smtClean="0"/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000" dirty="0" smtClean="0"/>
              <a:t>Για τη θεραπεία της σοβαρής </a:t>
            </a:r>
            <a:r>
              <a:rPr lang="el-GR" sz="2000" dirty="0" err="1" smtClean="0"/>
              <a:t>κετοξέωσης</a:t>
            </a:r>
            <a:r>
              <a:rPr lang="el-GR" sz="2000" dirty="0" smtClean="0"/>
              <a:t> η χορήγηση βάσεως ενδείκνυται μόνο όταν το </a:t>
            </a:r>
            <a:r>
              <a:rPr lang="en-US" sz="2000" dirty="0" smtClean="0"/>
              <a:t>pH</a:t>
            </a:r>
            <a:r>
              <a:rPr lang="el-GR" sz="2000" dirty="0" smtClean="0"/>
              <a:t> πέσει κάτω από 7</a:t>
            </a:r>
            <a:r>
              <a:rPr lang="en-US" sz="2000" dirty="0" smtClean="0"/>
              <a:t>,</a:t>
            </a:r>
            <a:r>
              <a:rPr lang="el-GR" sz="2000" dirty="0" smtClean="0"/>
              <a:t>1 </a:t>
            </a:r>
            <a:r>
              <a:rPr lang="el-GR" sz="2000" b="1" u="sng" dirty="0" smtClean="0"/>
              <a:t>και</a:t>
            </a:r>
            <a:r>
              <a:rPr lang="el-GR" sz="2000" dirty="0" smtClean="0"/>
              <a:t> υπάρχει αιμοδυναμική αστάθεια </a:t>
            </a:r>
            <a:r>
              <a:rPr lang="el-GR" sz="2000" b="1" u="sng" dirty="0" smtClean="0"/>
              <a:t>και</a:t>
            </a:r>
            <a:r>
              <a:rPr lang="el-GR" sz="2000" dirty="0" smtClean="0"/>
              <a:t> η χορήγηση ινσουλίνης υγρών και ηλεκτρολυτών αδυνατεί να επαναφέρει την </a:t>
            </a:r>
            <a:r>
              <a:rPr lang="el-GR" sz="2000" dirty="0" err="1" smtClean="0"/>
              <a:t>οξεοβασική</a:t>
            </a:r>
            <a:r>
              <a:rPr lang="el-GR" sz="2000" dirty="0" smtClean="0"/>
              <a:t> και αιμοδυναμική ισορροπία</a:t>
            </a:r>
          </a:p>
          <a:p>
            <a:pPr eaLnBrk="1" hangingPunct="1">
              <a:lnSpc>
                <a:spcPct val="150000"/>
              </a:lnSpc>
            </a:pPr>
            <a:r>
              <a:rPr lang="el-GR" sz="2000" dirty="0" smtClean="0"/>
              <a:t>Στα παιδιά απαιτείται εγρήγορση για την πιθανή εμφάνιση συμπτωμάτων εγκεφαλικού οιδήματος</a:t>
            </a:r>
          </a:p>
          <a:p>
            <a:pPr eaLnBrk="1" hangingPunct="1">
              <a:lnSpc>
                <a:spcPct val="150000"/>
              </a:lnSpc>
            </a:pPr>
            <a:r>
              <a:rPr lang="el-GR" sz="2000" dirty="0" smtClean="0">
                <a:solidFill>
                  <a:srgbClr val="FF0000"/>
                </a:solidFill>
              </a:rPr>
              <a:t>Η χορήγηση γίνεται κατά προτίμηση με </a:t>
            </a:r>
            <a:r>
              <a:rPr lang="el-GR" sz="2000" u="sng" dirty="0" smtClean="0">
                <a:solidFill>
                  <a:srgbClr val="FF0000"/>
                </a:solidFill>
              </a:rPr>
              <a:t>ισότονα</a:t>
            </a:r>
            <a:r>
              <a:rPr lang="el-GR" sz="2000" dirty="0" smtClean="0">
                <a:solidFill>
                  <a:srgbClr val="FF0000"/>
                </a:solidFill>
              </a:rPr>
              <a:t> διαλύματα </a:t>
            </a:r>
            <a:r>
              <a:rPr lang="el-GR" sz="2000" dirty="0" err="1" smtClean="0">
                <a:solidFill>
                  <a:srgbClr val="FF0000"/>
                </a:solidFill>
              </a:rPr>
              <a:t>διττανθρακικών</a:t>
            </a:r>
            <a:r>
              <a:rPr lang="el-GR" sz="2000" dirty="0" smtClean="0">
                <a:solidFill>
                  <a:srgbClr val="FF0000"/>
                </a:solidFill>
              </a:rPr>
              <a:t> σε </a:t>
            </a:r>
            <a:r>
              <a:rPr lang="el-GR" sz="2000" u="sng" dirty="0" smtClean="0">
                <a:solidFill>
                  <a:srgbClr val="FF0000"/>
                </a:solidFill>
              </a:rPr>
              <a:t>βραδεία</a:t>
            </a:r>
            <a:r>
              <a:rPr lang="el-GR" sz="2000" dirty="0" smtClean="0">
                <a:solidFill>
                  <a:srgbClr val="FF0000"/>
                </a:solidFill>
              </a:rPr>
              <a:t> συνεχή έγχυση, ώστε να αποφεύγεται η </a:t>
            </a:r>
            <a:r>
              <a:rPr lang="el-GR" sz="2000" dirty="0" err="1" smtClean="0">
                <a:solidFill>
                  <a:srgbClr val="FF0000"/>
                </a:solidFill>
              </a:rPr>
              <a:t>υπερνατριαιμία</a:t>
            </a:r>
            <a:r>
              <a:rPr lang="el-GR" sz="2000" dirty="0" smtClean="0">
                <a:solidFill>
                  <a:srgbClr val="FF0000"/>
                </a:solidFill>
              </a:rPr>
              <a:t> και η απότομη αύξηση του </a:t>
            </a:r>
            <a:r>
              <a:rPr lang="en-US" sz="2000" dirty="0" smtClean="0">
                <a:solidFill>
                  <a:srgbClr val="FF0000"/>
                </a:solidFill>
              </a:rPr>
              <a:t>CO</a:t>
            </a:r>
            <a:r>
              <a:rPr lang="el-GR" sz="2000" baseline="-25000" dirty="0" smtClean="0">
                <a:solidFill>
                  <a:srgbClr val="FF0000"/>
                </a:solidFill>
              </a:rPr>
              <a:t>2</a:t>
            </a:r>
            <a:r>
              <a:rPr lang="el-GR" sz="2000" dirty="0" smtClean="0">
                <a:solidFill>
                  <a:srgbClr val="FF0000"/>
                </a:solidFill>
              </a:rPr>
              <a:t> και με στόχο να επανέλθει το </a:t>
            </a:r>
            <a:r>
              <a:rPr lang="en-US" sz="2000" dirty="0" smtClean="0">
                <a:solidFill>
                  <a:srgbClr val="FF0000"/>
                </a:solidFill>
              </a:rPr>
              <a:t>pH</a:t>
            </a:r>
            <a:r>
              <a:rPr lang="el-GR" sz="2000" dirty="0" smtClean="0">
                <a:solidFill>
                  <a:srgbClr val="FF0000"/>
                </a:solidFill>
              </a:rPr>
              <a:t> κοντά στο 7,2 (συγκέντρωση </a:t>
            </a:r>
            <a:r>
              <a:rPr lang="en-US" sz="2000" dirty="0" smtClean="0">
                <a:solidFill>
                  <a:srgbClr val="FF0000"/>
                </a:solidFill>
              </a:rPr>
              <a:t>HCO</a:t>
            </a:r>
            <a:r>
              <a:rPr lang="el-GR" sz="2000" baseline="-25000" dirty="0" smtClean="0">
                <a:solidFill>
                  <a:srgbClr val="FF0000"/>
                </a:solidFill>
              </a:rPr>
              <a:t>3</a:t>
            </a:r>
            <a:r>
              <a:rPr lang="el-GR" sz="2000" baseline="30000" dirty="0" smtClean="0">
                <a:solidFill>
                  <a:srgbClr val="FF0000"/>
                </a:solidFill>
              </a:rPr>
              <a:t>-</a:t>
            </a:r>
            <a:r>
              <a:rPr lang="el-GR" sz="2000" dirty="0" smtClean="0">
                <a:solidFill>
                  <a:srgbClr val="FF0000"/>
                </a:solidFill>
              </a:rPr>
              <a:t> κοντά στα 10 </a:t>
            </a:r>
            <a:r>
              <a:rPr lang="en-US" sz="2000" dirty="0" err="1" smtClean="0">
                <a:solidFill>
                  <a:srgbClr val="FF0000"/>
                </a:solidFill>
              </a:rPr>
              <a:t>mEql</a:t>
            </a:r>
            <a:r>
              <a:rPr lang="el-GR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</a:pPr>
            <a:endParaRPr lang="el-GR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0070C0"/>
                </a:solidFill>
              </a:rPr>
              <a:t>Εισαγωγή</a:t>
            </a:r>
            <a:endParaRPr lang="el-GR" dirty="0" smtClean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μεταβολική οξέωση (ΜΟ) είναι μία οξεοβασική διαταραχή που χαρακτηρίζεται από πρωτογενή κατανάλωση των ρυθμιστικών συστημάτων του οργανισμού, περιλαμβανομένης και της κατανάλωσης των </a:t>
            </a:r>
            <a:r>
              <a:rPr lang="el-GR" dirty="0" err="1" smtClean="0"/>
              <a:t>διττανθρακικών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Γαλακτική οξέωση</a:t>
            </a:r>
            <a:endParaRPr lang="el-GR" smtClean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l-GR" dirty="0" smtClean="0"/>
              <a:t>Ορισμός: </a:t>
            </a:r>
            <a:r>
              <a:rPr lang="en-US" dirty="0" smtClean="0"/>
              <a:t>pH&lt;7</a:t>
            </a:r>
            <a:r>
              <a:rPr lang="el-GR" dirty="0" smtClean="0"/>
              <a:t>,</a:t>
            </a:r>
            <a:r>
              <a:rPr lang="en-US" dirty="0" smtClean="0"/>
              <a:t>35</a:t>
            </a:r>
            <a:r>
              <a:rPr lang="en-US" dirty="0" smtClean="0"/>
              <a:t>, </a:t>
            </a:r>
            <a:r>
              <a:rPr lang="el-GR" dirty="0" smtClean="0"/>
              <a:t>γαλακτικό</a:t>
            </a:r>
            <a:r>
              <a:rPr lang="en-US" dirty="0" smtClean="0"/>
              <a:t>&gt;2</a:t>
            </a:r>
            <a:r>
              <a:rPr lang="el-GR" dirty="0" smtClean="0"/>
              <a:t> </a:t>
            </a:r>
            <a:r>
              <a:rPr lang="en-US" dirty="0" smtClean="0"/>
              <a:t>mmol/L</a:t>
            </a:r>
            <a:r>
              <a:rPr lang="el-GR" dirty="0" smtClean="0"/>
              <a:t> </a:t>
            </a:r>
            <a:r>
              <a:rPr lang="el-GR" dirty="0" smtClean="0"/>
              <a:t>με </a:t>
            </a:r>
            <a:r>
              <a:rPr lang="en-US" dirty="0" smtClean="0"/>
              <a:t>PaCO</a:t>
            </a:r>
            <a:r>
              <a:rPr lang="en-US" baseline="-25000" dirty="0" smtClean="0"/>
              <a:t>2</a:t>
            </a:r>
            <a:r>
              <a:rPr lang="en-US" dirty="0" smtClean="0"/>
              <a:t>&lt;42mmHg</a:t>
            </a:r>
          </a:p>
          <a:p>
            <a:pPr eaLnBrk="1" hangingPunct="1">
              <a:defRPr/>
            </a:pPr>
            <a:r>
              <a:rPr lang="el-GR" dirty="0" smtClean="0"/>
              <a:t>Σοβαρή γαλακτική οξέωση: </a:t>
            </a:r>
            <a:r>
              <a:rPr lang="en-US" dirty="0" smtClean="0"/>
              <a:t>pH&lt;7.2. </a:t>
            </a:r>
            <a:r>
              <a:rPr lang="el-GR" dirty="0" smtClean="0"/>
              <a:t>Επίπτωση </a:t>
            </a:r>
            <a:r>
              <a:rPr lang="en-US" dirty="0" smtClean="0"/>
              <a:t>6%</a:t>
            </a:r>
            <a:r>
              <a:rPr lang="el-GR" dirty="0" smtClean="0"/>
              <a:t> στις ΜΕΘ</a:t>
            </a:r>
          </a:p>
          <a:p>
            <a:pPr eaLnBrk="1" hangingPunct="1">
              <a:defRPr/>
            </a:pPr>
            <a:r>
              <a:rPr lang="el-GR" dirty="0" smtClean="0"/>
              <a:t>Σημαίνει σοβαρή </a:t>
            </a:r>
            <a:r>
              <a:rPr lang="el-GR" dirty="0" err="1" smtClean="0"/>
              <a:t>ιστική</a:t>
            </a:r>
            <a:r>
              <a:rPr lang="el-GR" dirty="0" smtClean="0"/>
              <a:t> </a:t>
            </a:r>
            <a:r>
              <a:rPr lang="el-GR" dirty="0" err="1" smtClean="0"/>
              <a:t>υποξία</a:t>
            </a:r>
            <a:r>
              <a:rPr lang="el-GR" dirty="0" smtClean="0"/>
              <a:t>, είτε λόγω αδυναμίας χρήσης του προσφερόμενου Ο</a:t>
            </a:r>
            <a:r>
              <a:rPr lang="el-GR" baseline="-25000" dirty="0" smtClean="0"/>
              <a:t>2</a:t>
            </a:r>
            <a:r>
              <a:rPr lang="el-GR" dirty="0" smtClean="0"/>
              <a:t> (</a:t>
            </a:r>
            <a:r>
              <a:rPr lang="el-GR" dirty="0" err="1" smtClean="0"/>
              <a:t>μετφορμίνη</a:t>
            </a:r>
            <a:r>
              <a:rPr lang="el-GR" dirty="0" smtClean="0"/>
              <a:t>, </a:t>
            </a:r>
            <a:r>
              <a:rPr lang="el-GR" dirty="0" err="1" smtClean="0"/>
              <a:t>κυανίδια</a:t>
            </a:r>
            <a:r>
              <a:rPr lang="el-GR" dirty="0" smtClean="0"/>
              <a:t>) ή συνήθως λόγω σοβαρής </a:t>
            </a:r>
            <a:r>
              <a:rPr lang="el-GR" dirty="0" err="1" smtClean="0"/>
              <a:t>ιστικής</a:t>
            </a:r>
            <a:r>
              <a:rPr lang="el-GR" dirty="0" smtClean="0"/>
              <a:t> </a:t>
            </a:r>
            <a:r>
              <a:rPr lang="el-GR" dirty="0" err="1" smtClean="0"/>
              <a:t>υποάρδευσης</a:t>
            </a:r>
            <a:r>
              <a:rPr lang="el-GR" dirty="0" smtClean="0"/>
              <a:t> (</a:t>
            </a:r>
            <a:r>
              <a:rPr lang="el-GR" dirty="0" err="1" smtClean="0"/>
              <a:t>καρδιογενές</a:t>
            </a:r>
            <a:r>
              <a:rPr lang="el-GR" dirty="0" smtClean="0"/>
              <a:t> ή αιμορραγικό </a:t>
            </a:r>
            <a:r>
              <a:rPr lang="en-US" dirty="0" smtClean="0"/>
              <a:t>shock</a:t>
            </a:r>
            <a:r>
              <a:rPr lang="el-GR" dirty="0" smtClean="0"/>
              <a:t>)</a:t>
            </a:r>
          </a:p>
          <a:p>
            <a:pPr eaLnBrk="1" hangingPunct="1">
              <a:defRPr/>
            </a:pPr>
            <a:r>
              <a:rPr lang="el-GR" dirty="0" smtClean="0"/>
              <a:t>Η σοβαρή γαλακτική οξέωση αποτελεί κακό οιωνό καθώς συνοδεύεται από πολύ υψηλή θνητότητα </a:t>
            </a:r>
          </a:p>
          <a:p>
            <a:pPr eaLnBrk="1" hangingPunct="1">
              <a:defRPr/>
            </a:pPr>
            <a:r>
              <a:rPr lang="el-GR" dirty="0" smtClean="0"/>
              <a:t>Αν συνυπάρχει </a:t>
            </a:r>
            <a:r>
              <a:rPr lang="en-US" dirty="0" smtClean="0"/>
              <a:t>K</a:t>
            </a:r>
            <a:r>
              <a:rPr lang="el-GR" dirty="0" smtClean="0"/>
              <a:t>-</a:t>
            </a:r>
            <a:r>
              <a:rPr lang="en-US" dirty="0" smtClean="0"/>
              <a:t>A shock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n-US" dirty="0" smtClean="0"/>
              <a:t>pH </a:t>
            </a:r>
            <a:r>
              <a:rPr lang="en-US" dirty="0" smtClean="0"/>
              <a:t>7</a:t>
            </a:r>
            <a:r>
              <a:rPr lang="el-GR" dirty="0" smtClean="0"/>
              <a:t>,</a:t>
            </a:r>
            <a:r>
              <a:rPr lang="en-US" dirty="0" smtClean="0"/>
              <a:t>1 </a:t>
            </a:r>
            <a:r>
              <a:rPr lang="el-GR" dirty="0" smtClean="0"/>
              <a:t>θνητότητα 57%</a:t>
            </a:r>
            <a:r>
              <a:rPr lang="en-US" dirty="0" smtClean="0"/>
              <a:t>, </a:t>
            </a:r>
            <a:r>
              <a:rPr lang="el-GR" dirty="0" smtClean="0"/>
              <a:t>με </a:t>
            </a:r>
            <a:r>
              <a:rPr lang="en-US" dirty="0" smtClean="0"/>
              <a:t>pH=7</a:t>
            </a:r>
            <a:r>
              <a:rPr lang="el-GR" dirty="0" smtClean="0"/>
              <a:t>,</a:t>
            </a:r>
            <a:r>
              <a:rPr lang="en-US" dirty="0" smtClean="0"/>
              <a:t>0 </a:t>
            </a:r>
            <a:r>
              <a:rPr lang="el-GR" dirty="0" smtClean="0"/>
              <a:t>θνητότητα </a:t>
            </a:r>
            <a:r>
              <a:rPr lang="en-US" dirty="0" smtClean="0"/>
              <a:t>100</a:t>
            </a:r>
            <a:r>
              <a:rPr lang="en-US" dirty="0" smtClean="0"/>
              <a:t>% 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Αντίθετα σοβαρή γαλακτική οξέωση από μετφορμίνη παρουσιάζει μικρότερη θνητότητα: </a:t>
            </a:r>
            <a:r>
              <a:rPr lang="el-GR" dirty="0" err="1" smtClean="0"/>
              <a:t>λ.χ</a:t>
            </a:r>
            <a:r>
              <a:rPr lang="el-GR" dirty="0" smtClean="0"/>
              <a:t> με </a:t>
            </a:r>
            <a:r>
              <a:rPr lang="en-US" dirty="0" smtClean="0"/>
              <a:t>pH=7</a:t>
            </a:r>
            <a:r>
              <a:rPr lang="el-GR" dirty="0" smtClean="0"/>
              <a:t>,</a:t>
            </a:r>
            <a:r>
              <a:rPr lang="en-US" dirty="0" smtClean="0"/>
              <a:t>0</a:t>
            </a:r>
            <a:r>
              <a:rPr lang="el-GR" dirty="0" smtClean="0"/>
              <a:t> </a:t>
            </a:r>
            <a:r>
              <a:rPr lang="el-GR" dirty="0" smtClean="0"/>
              <a:t>θνητότητα 25%</a:t>
            </a:r>
          </a:p>
          <a:p>
            <a:pPr eaLnBrk="1" hangingPunct="1">
              <a:defRPr/>
            </a:pPr>
            <a:r>
              <a:rPr lang="el-GR" sz="3400" dirty="0" smtClean="0">
                <a:solidFill>
                  <a:srgbClr val="FF0000"/>
                </a:solidFill>
              </a:rPr>
              <a:t>Άρα η θνητότητα δεν σχετίζεται τόσο με τα επίπεδα γαλακτικού όσο με τη δυνατότητα αναστροφής και θεραπείας της πρωτοπαθούς αιτίας</a:t>
            </a:r>
          </a:p>
          <a:p>
            <a:pPr eaLnBrk="1" hangingPunct="1">
              <a:defRPr/>
            </a:pP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Γαλακτική οξέωση</a:t>
            </a:r>
            <a:endParaRPr lang="el-GR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el-GR" sz="2400" dirty="0" smtClean="0"/>
              <a:t>Η παραγωγή γαλακτικού υπό φυσιολογικές συνθήκες είναι 15-30 </a:t>
            </a:r>
            <a:r>
              <a:rPr lang="en-US" sz="2400" dirty="0" err="1" smtClean="0"/>
              <a:t>mmol</a:t>
            </a:r>
            <a:r>
              <a:rPr lang="el-GR" sz="2400" dirty="0" smtClean="0"/>
              <a:t>/</a:t>
            </a:r>
            <a:r>
              <a:rPr lang="en-US" sz="2400" dirty="0" smtClean="0"/>
              <a:t>kg</a:t>
            </a:r>
            <a:r>
              <a:rPr lang="el-GR" sz="2400" dirty="0" smtClean="0"/>
              <a:t>ΣΒ/24ωρο (</a:t>
            </a:r>
            <a:r>
              <a:rPr lang="en-US" sz="2400" dirty="0" smtClean="0"/>
              <a:t>2-3</a:t>
            </a:r>
            <a:r>
              <a:rPr lang="el-GR" sz="2400" dirty="0" smtClean="0"/>
              <a:t>000</a:t>
            </a:r>
            <a:r>
              <a:rPr lang="en-US" sz="2400" dirty="0" smtClean="0"/>
              <a:t> </a:t>
            </a:r>
            <a:r>
              <a:rPr lang="en-US" sz="2400" dirty="0" smtClean="0"/>
              <a:t>mmol/24</a:t>
            </a:r>
            <a:r>
              <a:rPr lang="el-GR" sz="2400" dirty="0" err="1" smtClean="0"/>
              <a:t>ωρο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eaLnBrk="1" hangingPunct="1">
              <a:lnSpc>
                <a:spcPct val="160000"/>
              </a:lnSpc>
              <a:defRPr/>
            </a:pPr>
            <a:r>
              <a:rPr lang="el-GR" sz="2400" dirty="0" smtClean="0"/>
              <a:t>Η </a:t>
            </a:r>
            <a:r>
              <a:rPr lang="el-GR" sz="2400" dirty="0" smtClean="0">
                <a:solidFill>
                  <a:srgbClr val="FF0000"/>
                </a:solidFill>
              </a:rPr>
              <a:t>μέγιστη</a:t>
            </a:r>
            <a:r>
              <a:rPr lang="el-GR" sz="2400" dirty="0" smtClean="0"/>
              <a:t> ικανότητα του ήπατος να μεταβολίσει το γαλακτικό σε γλυκόζη (διαμέσου </a:t>
            </a:r>
            <a:r>
              <a:rPr lang="el-GR" sz="2400" dirty="0" err="1" smtClean="0"/>
              <a:t>νεογλυκογένεσης</a:t>
            </a:r>
            <a:r>
              <a:rPr lang="el-GR" sz="2400" dirty="0" smtClean="0"/>
              <a:t>) ή σε </a:t>
            </a:r>
            <a:r>
              <a:rPr lang="en-US" sz="2400" dirty="0" smtClean="0"/>
              <a:t>CO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(διαμέσου του κύκλου του κιτρικού οξέος) είναι </a:t>
            </a:r>
            <a:r>
              <a:rPr lang="el-GR" sz="2400" dirty="0" smtClean="0">
                <a:solidFill>
                  <a:srgbClr val="FF0000"/>
                </a:solidFill>
              </a:rPr>
              <a:t>3500</a:t>
            </a:r>
            <a:r>
              <a:rPr lang="el-GR" sz="2400" dirty="0" smtClean="0"/>
              <a:t> </a:t>
            </a:r>
            <a:r>
              <a:rPr lang="en-US" sz="2400" dirty="0" smtClean="0"/>
              <a:t>mmol</a:t>
            </a:r>
            <a:r>
              <a:rPr lang="el-GR" sz="2400" dirty="0" smtClean="0"/>
              <a:t>/24ωρο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l-GR" sz="2400" dirty="0" smtClean="0"/>
              <a:t>Αν η παραγωγή υπερβεί τις μεταβολικές ικανότητες του ήπατος ή αν ανεπαρκεί το ίδιο το ήπαρ, τότε προκύπτει γαλακτική οξέωση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l-GR" sz="2400" dirty="0" smtClean="0"/>
              <a:t>Σε καταστάσεις </a:t>
            </a:r>
            <a:r>
              <a:rPr lang="en-US" sz="2400" dirty="0" smtClean="0"/>
              <a:t>shock </a:t>
            </a:r>
            <a:r>
              <a:rPr lang="el-GR" sz="2400" dirty="0" smtClean="0"/>
              <a:t>συνυπάρχει πάντα τόσο ηπατική όσο και νεφρική δυσλειτουργία με αποτέλεσμα αφενός να αυξάνεται η παραγωγή και αφετέρου να μειώνεται η μεταβολική κάθαρση του γαλακτικού</a:t>
            </a:r>
            <a:endParaRPr lang="el-G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0070C0"/>
                </a:solidFill>
              </a:rPr>
              <a:t>Γαλακτική οξέωση</a:t>
            </a:r>
            <a:endParaRPr lang="el-GR" dirty="0" smtClean="0"/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196975"/>
            <a:ext cx="8569325" cy="55451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Σε αερόβιες συνθήκες το </a:t>
            </a:r>
            <a:r>
              <a:rPr lang="el-GR" sz="2400" dirty="0" err="1" smtClean="0"/>
              <a:t>πυροσταφυλικό</a:t>
            </a:r>
            <a:r>
              <a:rPr lang="el-GR" sz="2400" dirty="0" smtClean="0"/>
              <a:t> που παράγεται κατά την </a:t>
            </a:r>
            <a:r>
              <a:rPr lang="el-GR" sz="2400" dirty="0" err="1" smtClean="0"/>
              <a:t>γλυκόλυση</a:t>
            </a:r>
            <a:r>
              <a:rPr lang="el-GR" sz="2400" dirty="0" smtClean="0"/>
              <a:t> εισέρχεται στον κύκλο του </a:t>
            </a:r>
            <a:r>
              <a:rPr lang="en-US" sz="2400" dirty="0" err="1" smtClean="0"/>
              <a:t>Kreb</a:t>
            </a:r>
            <a:r>
              <a:rPr lang="el-GR" sz="2400" dirty="0" smtClean="0"/>
              <a:t>’</a:t>
            </a:r>
            <a:r>
              <a:rPr lang="en-US" sz="2400" dirty="0" smtClean="0"/>
              <a:t>s</a:t>
            </a:r>
            <a:r>
              <a:rPr lang="el-GR" sz="2400" dirty="0" smtClean="0"/>
              <a:t> και καταλήγει σε ΑΤΡ μέσω της οξειδωτικής </a:t>
            </a:r>
            <a:r>
              <a:rPr lang="el-GR" sz="2400" dirty="0" err="1" smtClean="0"/>
              <a:t>φωσφορυλίωσης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Σε αναερόβιες συνθήκες η </a:t>
            </a:r>
            <a:r>
              <a:rPr lang="el-GR" sz="2400" dirty="0" err="1" smtClean="0"/>
              <a:t>γλυκόλυση</a:t>
            </a:r>
            <a:r>
              <a:rPr lang="el-GR" sz="2400" dirty="0" smtClean="0"/>
              <a:t> οδηγεί σε αύξηση του </a:t>
            </a:r>
            <a:r>
              <a:rPr lang="en-US" sz="2400" dirty="0" smtClean="0"/>
              <a:t>NADH</a:t>
            </a:r>
            <a:r>
              <a:rPr lang="el-GR" sz="2400" dirty="0" smtClean="0"/>
              <a:t> (και μείωση του </a:t>
            </a:r>
            <a:r>
              <a:rPr lang="en-US" sz="2400" dirty="0" smtClean="0"/>
              <a:t>NAD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) το οποίο δεν μπορεί να χρησιμοποιηθεί στον κύκλο του </a:t>
            </a:r>
            <a:r>
              <a:rPr lang="en-US" sz="2400" dirty="0" err="1" smtClean="0"/>
              <a:t>Kreb</a:t>
            </a:r>
            <a:r>
              <a:rPr lang="el-GR" sz="2400" dirty="0" smtClean="0"/>
              <a:t>’</a:t>
            </a:r>
            <a:r>
              <a:rPr lang="en-US" sz="2400" dirty="0" smtClean="0"/>
              <a:t>s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</a:pPr>
            <a:r>
              <a:rPr lang="el-GR" sz="2400" b="1" dirty="0" err="1" smtClean="0">
                <a:solidFill>
                  <a:srgbClr val="FF0000"/>
                </a:solidFill>
              </a:rPr>
              <a:t>Γλυκόλυση</a:t>
            </a:r>
            <a:r>
              <a:rPr lang="el-GR" sz="2400" dirty="0" smtClean="0"/>
              <a:t>: Γλυκόζη</a:t>
            </a:r>
            <a:r>
              <a:rPr lang="pt-BR" sz="2400" dirty="0" smtClean="0"/>
              <a:t>+ 2NAD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 + 2ADP + 2P</a:t>
            </a:r>
            <a:r>
              <a:rPr lang="pt-BR" sz="2400" baseline="-25000" dirty="0" smtClean="0"/>
              <a:t>i</a:t>
            </a:r>
            <a:r>
              <a:rPr lang="pt-BR" sz="2400" dirty="0" smtClean="0"/>
              <a:t> → 2Pyruvate + 2NADH + 2H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 + 2ATP + 2H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O</a:t>
            </a:r>
            <a:endParaRPr lang="el-GR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Γαλακτική οξέωση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l-GR" sz="2800" b="1" dirty="0" smtClean="0">
                <a:solidFill>
                  <a:srgbClr val="FF0000"/>
                </a:solidFill>
              </a:rPr>
              <a:t>Για να συνεχιστεί η παραγωγή ΑΤΡ θα πρέπει να ανακτηθεί το </a:t>
            </a:r>
            <a:r>
              <a:rPr lang="en-US" sz="2800" b="1" dirty="0" smtClean="0">
                <a:solidFill>
                  <a:srgbClr val="FF0000"/>
                </a:solidFill>
              </a:rPr>
              <a:t>NAD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+</a:t>
            </a:r>
            <a:r>
              <a:rPr lang="el-GR" sz="2800" dirty="0" smtClean="0">
                <a:solidFill>
                  <a:srgbClr val="FF0000"/>
                </a:solidFill>
              </a:rPr>
              <a:t>, </a:t>
            </a:r>
            <a:r>
              <a:rPr lang="el-GR" sz="2800" dirty="0" smtClean="0"/>
              <a:t>οπότε το πλεονάζον </a:t>
            </a:r>
            <a:r>
              <a:rPr lang="el-GR" sz="2800" dirty="0" err="1" smtClean="0"/>
              <a:t>πυροσταφυλικό</a:t>
            </a:r>
            <a:r>
              <a:rPr lang="el-GR" sz="2800" dirty="0" smtClean="0"/>
              <a:t> αντιδρά με το </a:t>
            </a:r>
            <a:r>
              <a:rPr lang="en-US" sz="2800" dirty="0" smtClean="0"/>
              <a:t>NADH</a:t>
            </a:r>
            <a:r>
              <a:rPr lang="el-GR" sz="2800" dirty="0" smtClean="0"/>
              <a:t> και με τη βοήθεια της </a:t>
            </a:r>
            <a:r>
              <a:rPr lang="en-US" sz="2800" dirty="0" smtClean="0"/>
              <a:t>LDH</a:t>
            </a:r>
            <a:r>
              <a:rPr lang="el-GR" sz="2800" dirty="0" smtClean="0"/>
              <a:t>  μετατρέπεται σε γαλακτικό και </a:t>
            </a:r>
            <a:r>
              <a:rPr lang="en-US" sz="2800" dirty="0" smtClean="0"/>
              <a:t>NAD</a:t>
            </a:r>
            <a:r>
              <a:rPr lang="el-GR" sz="2800" baseline="30000" dirty="0" smtClean="0"/>
              <a:t>+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el-GR" sz="2800" b="1" dirty="0" smtClean="0">
                <a:solidFill>
                  <a:srgbClr val="FF0000"/>
                </a:solidFill>
              </a:rPr>
              <a:t>Ανάκτηση </a:t>
            </a:r>
            <a:r>
              <a:rPr lang="en-US" sz="2800" b="1" dirty="0" smtClean="0">
                <a:solidFill>
                  <a:srgbClr val="FF0000"/>
                </a:solidFill>
              </a:rPr>
              <a:t>NAD</a:t>
            </a:r>
            <a:r>
              <a:rPr lang="el-GR" sz="2800" b="1" baseline="30000" dirty="0" smtClean="0">
                <a:solidFill>
                  <a:srgbClr val="FF0000"/>
                </a:solidFill>
              </a:rPr>
              <a:t>+</a:t>
            </a:r>
            <a:r>
              <a:rPr lang="el-GR" sz="2800" dirty="0" smtClean="0"/>
              <a:t>: </a:t>
            </a:r>
            <a:r>
              <a:rPr lang="pt-BR" sz="2800" dirty="0" smtClean="0"/>
              <a:t>Pyruvate + NADH + H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 → Lactate + NAD</a:t>
            </a:r>
            <a:r>
              <a:rPr lang="pt-BR" sz="2800" baseline="30000" dirty="0" smtClean="0"/>
              <a:t>+</a:t>
            </a:r>
            <a:endParaRPr lang="el-GR" sz="2800" baseline="30000" dirty="0" smtClean="0"/>
          </a:p>
          <a:p>
            <a:pPr eaLnBrk="1" hangingPunct="1">
              <a:lnSpc>
                <a:spcPct val="170000"/>
              </a:lnSpc>
            </a:pPr>
            <a:r>
              <a:rPr lang="el-GR" sz="2800" dirty="0" smtClean="0"/>
              <a:t>Έτσι αρχίζει και πάλι η </a:t>
            </a:r>
            <a:r>
              <a:rPr lang="el-GR" sz="2800" dirty="0" err="1" smtClean="0"/>
              <a:t>γλυκόλυση</a:t>
            </a:r>
            <a:r>
              <a:rPr lang="el-GR" sz="2800" dirty="0" smtClean="0"/>
              <a:t>, αλλά για κάθε μόριο </a:t>
            </a:r>
            <a:r>
              <a:rPr lang="el-GR" sz="2800" dirty="0" err="1" smtClean="0"/>
              <a:t>πυροσταφυλικού</a:t>
            </a:r>
            <a:r>
              <a:rPr lang="el-GR" sz="2800" dirty="0" smtClean="0"/>
              <a:t> παράγονται 2Η</a:t>
            </a:r>
            <a:r>
              <a:rPr lang="el-GR" sz="2800" baseline="30000" dirty="0" smtClean="0"/>
              <a:t>+</a:t>
            </a:r>
            <a:r>
              <a:rPr lang="el-GR" sz="2800" dirty="0" smtClean="0"/>
              <a:t> (ΜΟ).</a:t>
            </a:r>
          </a:p>
          <a:p>
            <a:pPr eaLnBrk="1" hangingPunct="1">
              <a:lnSpc>
                <a:spcPct val="170000"/>
              </a:lnSpc>
            </a:pPr>
            <a:r>
              <a:rPr lang="el-GR" sz="2800" dirty="0" smtClean="0"/>
              <a:t>Το ανιόν γαλακτικού θα βγει από το κύτταρο μαζί με ένα Η+ για διατήρηση της </a:t>
            </a:r>
            <a:r>
              <a:rPr lang="el-GR" sz="2800" dirty="0" err="1" smtClean="0"/>
              <a:t>ηλεκτροουδετερότητας</a:t>
            </a:r>
            <a:r>
              <a:rPr lang="el-GR" sz="2800" dirty="0" smtClean="0"/>
              <a:t> =&gt; συστηματική οξέωση</a:t>
            </a:r>
          </a:p>
          <a:p>
            <a:pPr>
              <a:lnSpc>
                <a:spcPct val="170000"/>
              </a:lnSpc>
            </a:pPr>
            <a:endParaRPr lang="el-G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Γαλακτική οξέωση</a:t>
            </a:r>
            <a:endParaRPr lang="el-GR" smtClean="0"/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68086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Η δραστηριότητα της </a:t>
            </a:r>
            <a:r>
              <a:rPr lang="en-US" sz="2400" dirty="0" smtClean="0"/>
              <a:t>LDH</a:t>
            </a:r>
            <a:r>
              <a:rPr lang="el-GR" sz="2400" dirty="0" smtClean="0"/>
              <a:t> ρυθμίζεται από το </a:t>
            </a:r>
            <a:r>
              <a:rPr lang="en-US" sz="2400" dirty="0" err="1" smtClean="0"/>
              <a:t>pHi</a:t>
            </a:r>
            <a:r>
              <a:rPr lang="el-GR" sz="2400" dirty="0" smtClean="0"/>
              <a:t> και συγκεκριμένα η οξέωση μειώνει και η αλκάλωση αυξάνει την </a:t>
            </a:r>
            <a:r>
              <a:rPr lang="el-GR" sz="2400" dirty="0" err="1" smtClean="0"/>
              <a:t>ενεργότητά</a:t>
            </a:r>
            <a:r>
              <a:rPr lang="el-GR" sz="2400" dirty="0" smtClean="0"/>
              <a:t> της 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Έτσι η αναπνευστική </a:t>
            </a:r>
            <a:r>
              <a:rPr lang="el-GR" sz="2400" dirty="0" smtClean="0">
                <a:solidFill>
                  <a:srgbClr val="FF0000"/>
                </a:solidFill>
              </a:rPr>
              <a:t>αλκάλωση αυξάνει την παραγωγή γαλακτικού </a:t>
            </a:r>
            <a:r>
              <a:rPr lang="el-GR" sz="2400" dirty="0" smtClean="0"/>
              <a:t>λόγω αύξησης της δραστηριότητας της </a:t>
            </a:r>
            <a:r>
              <a:rPr lang="en-US" sz="2400" dirty="0" smtClean="0"/>
              <a:t>LDH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Τα παραπάνω εξηγούν και το λόγο για τον οποίο αυξάνεται το γαλακτικό με </a:t>
            </a:r>
            <a:r>
              <a:rPr lang="el-GR" sz="2400" dirty="0" err="1" smtClean="0"/>
              <a:t>αλκαλοποιητική</a:t>
            </a:r>
            <a:r>
              <a:rPr lang="el-GR" sz="2400" dirty="0" smtClean="0"/>
              <a:t> θεραπεία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Γαλακτική οξέωση</a:t>
            </a:r>
            <a:endParaRPr lang="el-GR" smtClean="0"/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>
          <a:xfrm>
            <a:off x="179388" y="1196975"/>
            <a:ext cx="8713787" cy="475230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Η παραγωγή γαλακτικού-</a:t>
            </a:r>
            <a:r>
              <a:rPr lang="el-GR" sz="2400" dirty="0" err="1" smtClean="0"/>
              <a:t>κετοξέων</a:t>
            </a:r>
            <a:r>
              <a:rPr lang="el-GR" sz="2400" dirty="0" smtClean="0"/>
              <a:t> συμβαίνει ενδοκυττάρια και προκαλεί αρχικά μείωση του </a:t>
            </a:r>
            <a:r>
              <a:rPr lang="en-US" sz="2400" dirty="0" err="1" smtClean="0"/>
              <a:t>pHi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Τα παραπάνω οργανικά ανιόντα σε χαμηλό </a:t>
            </a:r>
            <a:r>
              <a:rPr lang="en-US" sz="2400" dirty="0" err="1" smtClean="0"/>
              <a:t>pHi</a:t>
            </a:r>
            <a:r>
              <a:rPr lang="el-GR" sz="2400" dirty="0" smtClean="0"/>
              <a:t> είναι σε σημαντικό βαθμό </a:t>
            </a:r>
            <a:r>
              <a:rPr lang="el-GR" sz="2400" dirty="0" err="1" smtClean="0"/>
              <a:t>πρωτονιωμένα</a:t>
            </a:r>
            <a:r>
              <a:rPr lang="el-GR" sz="2400" dirty="0" smtClean="0"/>
              <a:t> (μη ιοντικά) και διέρχονται εύκολα από τις κυτταρικές μεμβράνες στον εξωκυττάριο χώρο, προκαλώντας έτσι συστηματική οξέωση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Σημαντικότερη όμως είναι η συμβολή </a:t>
            </a:r>
            <a:r>
              <a:rPr lang="el-GR" sz="2400" dirty="0" err="1" smtClean="0"/>
              <a:t>διαμεμβρανικών</a:t>
            </a:r>
            <a:r>
              <a:rPr lang="el-GR" sz="2400" dirty="0" smtClean="0"/>
              <a:t> μεταφορέων που συμβάλλουν στην εξισορρόπηση του ενδοκυττάριου </a:t>
            </a:r>
            <a:r>
              <a:rPr lang="en-US" sz="2400" dirty="0" err="1" smtClean="0"/>
              <a:t>pHi</a:t>
            </a:r>
            <a:endParaRPr lang="el-GR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Γαλακτική οξέωση</a:t>
            </a:r>
            <a:endParaRPr lang="el-GR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08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l-GR" dirty="0" smtClean="0"/>
              <a:t>Επομένως κατά την ενδοκυττάρια οξέωση υπάρχουν μηχανισμοί μεταφοράς οξέος στον εξωκυττάριο χώρο που τη μετατρέπουν σε συστηματική, η οποία με τη σειρά της δυσχεραίνει την περαιτέρω λειτουργία των αντλιών αποκατάστασης του ενδοκυττάριου </a:t>
            </a:r>
            <a:r>
              <a:rPr lang="en-US" dirty="0" err="1" smtClean="0"/>
              <a:t>pHi</a:t>
            </a:r>
            <a:endParaRPr lang="en-US" dirty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Η θεραπευτική χορήγηση διττανθρακικών βελτιώνει την κλίση συγκέντρωσης για την αποβολή του ενδοκυττάριου οξέος </a:t>
            </a:r>
            <a:r>
              <a:rPr lang="el-GR" dirty="0" smtClean="0">
                <a:solidFill>
                  <a:srgbClr val="FF0000"/>
                </a:solidFill>
              </a:rPr>
              <a:t>αλλά μόνο παροδικά</a:t>
            </a:r>
            <a:r>
              <a:rPr lang="el-GR" dirty="0" smtClean="0"/>
              <a:t>, καθώς και εφόσον συνεχίζεται η παραγωγή γαλακτικού οξέος.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Γαλακτική οξέωση</a:t>
            </a:r>
            <a:endParaRPr lang="el-GR" smtClean="0"/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1196975"/>
            <a:ext cx="8496300" cy="52562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</a:pPr>
            <a:r>
              <a:rPr lang="el-GR" sz="2000" dirty="0" smtClean="0"/>
              <a:t>Αν δεν αποκατασταθεί η ιστική υποάρδευση είναι αδύνατη η απομάκρυνση του πλεονάζοντος </a:t>
            </a:r>
            <a:r>
              <a:rPr lang="el-GR" sz="2000" dirty="0" smtClean="0"/>
              <a:t>οξέος </a:t>
            </a:r>
            <a:r>
              <a:rPr lang="el-GR" sz="2000" dirty="0" smtClean="0"/>
              <a:t>από τα κύτταρα και τον εξωκυττάριο χώρο που τα περιβάλλει</a:t>
            </a:r>
          </a:p>
          <a:p>
            <a:pPr eaLnBrk="1" hangingPunct="1">
              <a:lnSpc>
                <a:spcPct val="170000"/>
              </a:lnSpc>
            </a:pPr>
            <a:r>
              <a:rPr lang="el-GR" sz="2000" dirty="0" smtClean="0"/>
              <a:t>Η χορήγηση διττανθρακικών ενώ βελτιώνει αρχικά, τόσο το </a:t>
            </a:r>
            <a:r>
              <a:rPr lang="en-US" sz="2000" dirty="0" err="1" smtClean="0"/>
              <a:t>pHo</a:t>
            </a:r>
            <a:r>
              <a:rPr lang="el-GR" sz="2000" dirty="0" smtClean="0"/>
              <a:t>, όσο και το </a:t>
            </a:r>
            <a:r>
              <a:rPr lang="en-US" sz="2000" dirty="0" err="1" smtClean="0"/>
              <a:t>pHi</a:t>
            </a:r>
            <a:r>
              <a:rPr lang="el-GR" sz="2000" dirty="0" smtClean="0"/>
              <a:t> συμβάλει στη συνεχή τοπική παραγωγή </a:t>
            </a:r>
            <a:r>
              <a:rPr lang="en-US" sz="2000" dirty="0" smtClean="0"/>
              <a:t>CO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που λόγω της </a:t>
            </a:r>
            <a:r>
              <a:rPr lang="el-GR" sz="2000" dirty="0" err="1" smtClean="0"/>
              <a:t>υποάρδευσης</a:t>
            </a:r>
            <a:r>
              <a:rPr lang="el-GR" sz="2000" dirty="0" smtClean="0"/>
              <a:t> παγιδεύεται στον ενδοκυττάριο χώρο</a:t>
            </a:r>
          </a:p>
          <a:p>
            <a:pPr eaLnBrk="1" hangingPunct="1">
              <a:lnSpc>
                <a:spcPct val="170000"/>
              </a:lnSpc>
            </a:pPr>
            <a:r>
              <a:rPr lang="el-GR" sz="2000" b="1" dirty="0" smtClean="0">
                <a:solidFill>
                  <a:srgbClr val="FF0000"/>
                </a:solidFill>
              </a:rPr>
              <a:t>Έτσι η μερική πίεση του </a:t>
            </a:r>
            <a:r>
              <a:rPr lang="en-US" sz="2000" b="1" dirty="0" smtClean="0">
                <a:solidFill>
                  <a:srgbClr val="FF0000"/>
                </a:solidFill>
              </a:rPr>
              <a:t>CO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</a:rPr>
              <a:t> μπορεί να φτάσει ενδοκυττάρια και τα 300 </a:t>
            </a:r>
            <a:r>
              <a:rPr lang="en-US" sz="2000" b="1" dirty="0" smtClean="0">
                <a:solidFill>
                  <a:srgbClr val="FF0000"/>
                </a:solidFill>
              </a:rPr>
              <a:t>mmHg </a:t>
            </a:r>
            <a:r>
              <a:rPr lang="el-GR" sz="2000" b="1" dirty="0" smtClean="0">
                <a:solidFill>
                  <a:srgbClr val="FF0000"/>
                </a:solidFill>
              </a:rPr>
              <a:t>συντηρώντας την οξέωση, οπότε η χορήγηση διττανθρακικών οδηγεί σε πλήρες αδιέξοδο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Γαλακτική οξέωση</a:t>
            </a:r>
            <a:endParaRPr lang="el-GR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el-GR" dirty="0" smtClean="0"/>
              <a:t>Ένας άλλος μηχανισμός πρόκλησης κυτταρικής βλάβης με τη θεραπευτική χορήγηση διττανθρακικών αφορά τη διευκόλυνση και ενεργοποίηση της λειτουργίας του </a:t>
            </a:r>
            <a:r>
              <a:rPr lang="el-GR" dirty="0" err="1" smtClean="0"/>
              <a:t>ανταλλάκτη</a:t>
            </a:r>
            <a:r>
              <a:rPr lang="el-GR" dirty="0" smtClean="0"/>
              <a:t> </a:t>
            </a:r>
            <a:r>
              <a:rPr lang="en-US" dirty="0" smtClean="0"/>
              <a:t>Na</a:t>
            </a:r>
            <a:r>
              <a:rPr lang="el-GR" baseline="30000" dirty="0" smtClean="0"/>
              <a:t>+</a:t>
            </a:r>
            <a:r>
              <a:rPr lang="el-GR" dirty="0" smtClean="0"/>
              <a:t>-</a:t>
            </a:r>
            <a:r>
              <a:rPr lang="en-US" dirty="0" smtClean="0"/>
              <a:t>H</a:t>
            </a:r>
            <a:r>
              <a:rPr lang="el-GR" baseline="30000" dirty="0" smtClean="0"/>
              <a:t>+</a:t>
            </a:r>
            <a:r>
              <a:rPr lang="el-GR" dirty="0" smtClean="0"/>
              <a:t> (ΝΗΕ1) όπως αναλύθηκε παραπάνω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l-GR" dirty="0" smtClean="0"/>
              <a:t>Η ενεργοποίηση του ΝΗΕ1 σε μοντέλα γαλακτικής οξέωσης προκαλεί άθροιση </a:t>
            </a:r>
            <a:r>
              <a:rPr lang="en-US" dirty="0" smtClean="0"/>
              <a:t>Na</a:t>
            </a:r>
            <a:r>
              <a:rPr lang="el-GR" baseline="30000" dirty="0" smtClean="0"/>
              <a:t>+</a:t>
            </a:r>
            <a:r>
              <a:rPr lang="el-GR" dirty="0" smtClean="0"/>
              <a:t> και </a:t>
            </a:r>
            <a:r>
              <a:rPr lang="en-US" dirty="0" smtClean="0"/>
              <a:t>Ca</a:t>
            </a:r>
            <a:r>
              <a:rPr lang="el-GR" baseline="30000" dirty="0" smtClean="0"/>
              <a:t>2+</a:t>
            </a:r>
            <a:r>
              <a:rPr lang="el-GR" dirty="0" smtClean="0"/>
              <a:t> ενδοκυττάρια, με αποτέλεσμα την αύξηση του κυτταρικού όγκου και τοξικότητα από το </a:t>
            </a:r>
            <a:r>
              <a:rPr lang="en-US" dirty="0" smtClean="0"/>
              <a:t>Ca</a:t>
            </a:r>
            <a:r>
              <a:rPr lang="el-GR" baseline="30000" dirty="0" smtClean="0"/>
              <a:t>2+</a:t>
            </a:r>
            <a:endParaRPr lang="el-GR" dirty="0" smtClean="0"/>
          </a:p>
          <a:p>
            <a:pPr eaLnBrk="1" hangingPunct="1">
              <a:lnSpc>
                <a:spcPct val="170000"/>
              </a:lnSpc>
              <a:defRPr/>
            </a:pPr>
            <a:r>
              <a:rPr lang="el-GR" dirty="0" smtClean="0"/>
              <a:t> Μία από τις σύγχρονες θεραπείες της γαλακτικής οξέωσης στοχεύει σ’ αυτόν ακριβώς το μηχανισμό με </a:t>
            </a:r>
            <a:r>
              <a:rPr lang="el-GR" dirty="0" smtClean="0">
                <a:solidFill>
                  <a:srgbClr val="FF0000"/>
                </a:solidFill>
              </a:rPr>
              <a:t>φάρμακα που αναστέλλουν εκλεκτικά τον ΝΗΕ1</a:t>
            </a:r>
            <a:r>
              <a:rPr lang="el-GR" dirty="0" smtClean="0"/>
              <a:t> (</a:t>
            </a:r>
            <a:r>
              <a:rPr lang="en-US" dirty="0" err="1" smtClean="0"/>
              <a:t>sabiporide</a:t>
            </a:r>
            <a:r>
              <a:rPr lang="en-US" dirty="0" smtClean="0"/>
              <a:t>) </a:t>
            </a:r>
            <a:r>
              <a:rPr lang="el-GR" dirty="0" smtClean="0"/>
              <a:t>και που φαίνεται να βελτιώνουν την καρδιακή λειτουργία και θνητότητα σε </a:t>
            </a:r>
            <a:r>
              <a:rPr lang="el-GR" b="1" dirty="0" smtClean="0"/>
              <a:t>πειραματόζωα</a:t>
            </a:r>
            <a:r>
              <a:rPr lang="el-GR" dirty="0" smtClean="0"/>
              <a:t> με γαλακτική οξέωση</a:t>
            </a:r>
          </a:p>
          <a:p>
            <a:pPr eaLnBrk="1" hangingPunct="1">
              <a:lnSpc>
                <a:spcPct val="170000"/>
              </a:lnSpc>
              <a:defRPr/>
            </a:pP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Θεραπεία της σοβαρής γαλακτικής οξέωσης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563"/>
          <a:stretch>
            <a:fillRect/>
          </a:stretch>
        </p:blipFill>
        <p:spPr bwMode="auto">
          <a:xfrm>
            <a:off x="997715" y="1600200"/>
            <a:ext cx="7174685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6444208" y="4941168"/>
            <a:ext cx="432048" cy="936104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6516216" y="4005064"/>
            <a:ext cx="360040" cy="288032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6516216" y="4653136"/>
            <a:ext cx="360040" cy="288032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Μορφές ΜΟ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rgbClr val="FF0000"/>
                </a:solidFill>
              </a:rPr>
              <a:t>Οξεία</a:t>
            </a:r>
            <a:r>
              <a:rPr lang="el-GR" dirty="0" smtClean="0"/>
              <a:t> (διάρκειας ωρών ή λίγων ημερών): οφείλεται συνήθως σε υπερπαραγωγή οργανικών οξέων (</a:t>
            </a:r>
            <a:r>
              <a:rPr lang="el-GR" dirty="0" err="1" smtClean="0"/>
              <a:t>κετοξέα</a:t>
            </a:r>
            <a:r>
              <a:rPr lang="el-GR" dirty="0" smtClean="0"/>
              <a:t>, γαλακτικό οξύ, υψηλού ΧΑ)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>
                <a:solidFill>
                  <a:srgbClr val="FF0000"/>
                </a:solidFill>
              </a:rPr>
              <a:t>Χρόνια</a:t>
            </a:r>
            <a:r>
              <a:rPr lang="el-GR" dirty="0" smtClean="0"/>
              <a:t>: οφείλεται σε χρόνια απώλεια </a:t>
            </a:r>
            <a:r>
              <a:rPr lang="el-GR" dirty="0" err="1" smtClean="0"/>
              <a:t>διττανθρακικών</a:t>
            </a:r>
            <a:r>
              <a:rPr lang="el-GR" dirty="0" smtClean="0"/>
              <a:t> από το πεπτικό ή τα νεφρά (συνήθως φυσιολογικού ΧΑ)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ΧΑ= [Ν</a:t>
            </a:r>
            <a:r>
              <a:rPr lang="en-US" dirty="0" smtClean="0"/>
              <a:t>a</a:t>
            </a:r>
            <a:r>
              <a:rPr lang="el-GR" baseline="30000" dirty="0" smtClean="0"/>
              <a:t>+</a:t>
            </a:r>
            <a:r>
              <a:rPr lang="el-GR" dirty="0" smtClean="0"/>
              <a:t>]- [Η</a:t>
            </a:r>
            <a:r>
              <a:rPr lang="en-US" dirty="0" smtClean="0"/>
              <a:t>C</a:t>
            </a:r>
            <a:r>
              <a:rPr lang="el-GR" dirty="0" smtClean="0"/>
              <a:t>Ο</a:t>
            </a:r>
            <a:r>
              <a:rPr lang="el-GR" baseline="-25000" dirty="0" smtClean="0"/>
              <a:t>3</a:t>
            </a:r>
            <a:r>
              <a:rPr lang="el-GR" baseline="30000" dirty="0" smtClean="0"/>
              <a:t>-</a:t>
            </a:r>
            <a:r>
              <a:rPr lang="el-GR" dirty="0" smtClean="0"/>
              <a:t>]-[</a:t>
            </a:r>
            <a:r>
              <a:rPr lang="en-US" dirty="0" smtClean="0"/>
              <a:t>CI</a:t>
            </a:r>
            <a:r>
              <a:rPr lang="el-GR" baseline="30000" dirty="0" smtClean="0"/>
              <a:t>-</a:t>
            </a:r>
            <a:r>
              <a:rPr lang="el-GR" dirty="0" smtClean="0"/>
              <a:t>] βοηθά στη διάγνωση και ταξινόμηση των ΜΟ, αλλά συχνά υπάρχει επικάλυψη μεταξύ αυτών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Θεραπεία της σοβαρής γαλακτικής οξέωσης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H</a:t>
            </a:r>
            <a:r>
              <a:rPr lang="el-GR" dirty="0" smtClean="0"/>
              <a:t> χορήγηση </a:t>
            </a:r>
            <a:r>
              <a:rPr lang="en-US" dirty="0" smtClean="0"/>
              <a:t>THAM</a:t>
            </a:r>
            <a:r>
              <a:rPr lang="el-GR" dirty="0" smtClean="0"/>
              <a:t> ή </a:t>
            </a:r>
            <a:r>
              <a:rPr lang="en-US" dirty="0" err="1" smtClean="0"/>
              <a:t>carbicarb</a:t>
            </a:r>
            <a:r>
              <a:rPr lang="en-US" dirty="0" smtClean="0"/>
              <a:t> </a:t>
            </a:r>
            <a:r>
              <a:rPr lang="el-GR" dirty="0" smtClean="0"/>
              <a:t>αποτελεί δυνητική επιλογή σε ασθενείς με κατακράτηση </a:t>
            </a:r>
            <a:r>
              <a:rPr lang="en-US" dirty="0" smtClean="0"/>
              <a:t>CO</a:t>
            </a:r>
            <a:r>
              <a:rPr lang="el-GR" baseline="-25000" dirty="0" smtClean="0"/>
              <a:t>2</a:t>
            </a:r>
            <a:r>
              <a:rPr lang="el-GR" dirty="0" smtClean="0"/>
              <a:t>, ωστόσο σε </a:t>
            </a:r>
            <a:r>
              <a:rPr lang="el-GR" dirty="0" err="1" smtClean="0"/>
              <a:t>διασωληνωμένους</a:t>
            </a:r>
            <a:r>
              <a:rPr lang="el-GR" dirty="0" smtClean="0"/>
              <a:t> ασθενείς μία μικρή αύξηση του αερισμού μπορεί να </a:t>
            </a:r>
            <a:r>
              <a:rPr lang="el-GR" dirty="0" err="1" smtClean="0"/>
              <a:t>αντιρροπήσει</a:t>
            </a:r>
            <a:r>
              <a:rPr lang="el-GR" dirty="0" smtClean="0"/>
              <a:t> την αύξηση του </a:t>
            </a:r>
            <a:r>
              <a:rPr lang="en-US" dirty="0" smtClean="0"/>
              <a:t>CO</a:t>
            </a:r>
            <a:r>
              <a:rPr lang="el-GR" baseline="-25000" dirty="0" smtClean="0"/>
              <a:t>2</a:t>
            </a:r>
            <a:r>
              <a:rPr lang="el-GR" dirty="0" smtClean="0"/>
              <a:t> (κίνδυνος εμφάνισης </a:t>
            </a:r>
            <a:r>
              <a:rPr lang="el-GR" dirty="0" err="1" smtClean="0"/>
              <a:t>βαροτραύματος</a:t>
            </a:r>
            <a:r>
              <a:rPr lang="el-GR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To THAM</a:t>
            </a:r>
            <a:r>
              <a:rPr lang="el-GR" dirty="0" smtClean="0"/>
              <a:t> εμφανίζει </a:t>
            </a:r>
            <a:r>
              <a:rPr lang="el-GR" dirty="0" err="1" smtClean="0"/>
              <a:t>ηπατοτοξικότητα</a:t>
            </a:r>
            <a:r>
              <a:rPr lang="el-GR" dirty="0" smtClean="0"/>
              <a:t>, η δράση του  είναι παροδική σε </a:t>
            </a:r>
            <a:r>
              <a:rPr lang="en-US" dirty="0" smtClean="0"/>
              <a:t>GFR&gt;30</a:t>
            </a:r>
            <a:r>
              <a:rPr lang="el-GR" dirty="0" smtClean="0"/>
              <a:t> ενώ σε </a:t>
            </a:r>
            <a:r>
              <a:rPr lang="en-US" dirty="0" smtClean="0"/>
              <a:t>GFR&lt;30 </a:t>
            </a:r>
            <a:r>
              <a:rPr lang="el-GR" dirty="0" smtClean="0"/>
              <a:t>προκαλεί </a:t>
            </a:r>
            <a:r>
              <a:rPr lang="el-GR" dirty="0" err="1" smtClean="0"/>
              <a:t>υπερκαλιαιμία</a:t>
            </a:r>
            <a:r>
              <a:rPr lang="el-GR" dirty="0" smtClean="0"/>
              <a:t>. </a:t>
            </a:r>
          </a:p>
          <a:p>
            <a:pPr>
              <a:lnSpc>
                <a:spcPct val="170000"/>
              </a:lnSpc>
            </a:pPr>
            <a:r>
              <a:rPr lang="el-GR" dirty="0" smtClean="0"/>
              <a:t>Το </a:t>
            </a:r>
            <a:r>
              <a:rPr lang="en-US" dirty="0" err="1" smtClean="0"/>
              <a:t>carbicarb</a:t>
            </a:r>
            <a:r>
              <a:rPr lang="en-US" dirty="0" smtClean="0"/>
              <a:t> </a:t>
            </a:r>
            <a:r>
              <a:rPr lang="el-GR" dirty="0" smtClean="0"/>
              <a:t>δεν έχει τις παρενέργειες των </a:t>
            </a:r>
            <a:r>
              <a:rPr lang="el-GR" dirty="0" err="1" smtClean="0"/>
              <a:t>διττανθρακικών</a:t>
            </a:r>
            <a:r>
              <a:rPr lang="el-GR" dirty="0" smtClean="0"/>
              <a:t> και του ΤΗΑΜ αλλά δεν υπάρχουν ακόμα κλινικές μελέτες που να δικαιολογούν τη χρήση του σε σοβαρές γαλακτικές οξεώσεις</a:t>
            </a: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>
                <a:solidFill>
                  <a:srgbClr val="0070C0"/>
                </a:solidFill>
              </a:rPr>
              <a:t>Θεραπεία της σοβαρής γαλακτικής οξέωσης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el-GR" sz="2000" dirty="0" smtClean="0"/>
              <a:t>Η χορήγηση βάσεως ενδείκνυται μόνο όταν το </a:t>
            </a:r>
            <a:r>
              <a:rPr lang="en-US" sz="2000" dirty="0" smtClean="0"/>
              <a:t>pH</a:t>
            </a:r>
            <a:r>
              <a:rPr lang="el-GR" sz="2000" dirty="0" smtClean="0"/>
              <a:t> πέσει κάτω από 7,1 </a:t>
            </a:r>
            <a:r>
              <a:rPr lang="el-GR" sz="2000" b="1" u="sng" dirty="0" smtClean="0"/>
              <a:t>και</a:t>
            </a:r>
            <a:r>
              <a:rPr lang="el-GR" sz="2000" dirty="0" smtClean="0"/>
              <a:t> υπάρχει αιμοδυναμική αστάθεια παρά τη χορήγηση της βέλτιστης κατά περίπτωση αγωγής (υγρών, ηλεκτρολυτών, αγγειοδραστικών φαρμάκων αντιβιοτικών κ.ά)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l-GR" sz="2000" dirty="0" smtClean="0"/>
              <a:t>Η χορήγηση βάσεως γίνεται κατά προτίμηση με </a:t>
            </a:r>
            <a:r>
              <a:rPr lang="el-GR" sz="2000" b="1" dirty="0" smtClean="0"/>
              <a:t>ισότονα</a:t>
            </a:r>
            <a:r>
              <a:rPr lang="el-GR" sz="2000" dirty="0" smtClean="0"/>
              <a:t> διαλύματα διττανθρακικών σε </a:t>
            </a:r>
            <a:r>
              <a:rPr lang="el-GR" sz="2000" b="1" dirty="0" smtClean="0"/>
              <a:t>συνεχή</a:t>
            </a:r>
            <a:r>
              <a:rPr lang="el-GR" sz="2000" dirty="0" smtClean="0"/>
              <a:t> έγχυση, ώστε να αποφεύγεται η </a:t>
            </a:r>
            <a:r>
              <a:rPr lang="el-GR" sz="2000" dirty="0" err="1" smtClean="0"/>
              <a:t>υπερνατριαιμία</a:t>
            </a:r>
            <a:r>
              <a:rPr lang="el-GR" sz="2000" dirty="0" smtClean="0"/>
              <a:t> και η απότομη αύξηση του </a:t>
            </a:r>
            <a:r>
              <a:rPr lang="en-US" sz="2000" dirty="0" smtClean="0"/>
              <a:t>CO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και με στόχο να επανέρχεται το </a:t>
            </a:r>
            <a:r>
              <a:rPr lang="en-US" sz="2000" dirty="0" smtClean="0"/>
              <a:t>pH</a:t>
            </a:r>
            <a:r>
              <a:rPr lang="el-GR" sz="2000" dirty="0" smtClean="0"/>
              <a:t> κοντά στο 7,2 (συγκέντρωση </a:t>
            </a:r>
            <a:r>
              <a:rPr lang="en-US" sz="2000" dirty="0" smtClean="0"/>
              <a:t>HCO</a:t>
            </a:r>
            <a:r>
              <a:rPr lang="el-GR" sz="2000" baseline="-25000" dirty="0" smtClean="0"/>
              <a:t>3</a:t>
            </a:r>
            <a:r>
              <a:rPr lang="el-GR" sz="2000" baseline="30000" dirty="0" smtClean="0"/>
              <a:t>-</a:t>
            </a:r>
            <a:r>
              <a:rPr lang="el-GR" sz="2000" dirty="0" smtClean="0"/>
              <a:t> κοντά στα 10 </a:t>
            </a:r>
            <a:r>
              <a:rPr lang="en-US" sz="2000" dirty="0" smtClean="0"/>
              <a:t>mEq</a:t>
            </a:r>
            <a:r>
              <a:rPr lang="el-GR" sz="2000" dirty="0" smtClean="0"/>
              <a:t>/</a:t>
            </a:r>
            <a:r>
              <a:rPr lang="en-US" sz="2000" dirty="0" smtClean="0"/>
              <a:t>L</a:t>
            </a:r>
            <a:r>
              <a:rPr lang="el-GR" sz="2000" dirty="0" smtClean="0"/>
              <a:t>)</a:t>
            </a:r>
            <a:r>
              <a:rPr lang="el-GR" sz="2000" dirty="0"/>
              <a:t>.</a:t>
            </a:r>
            <a:endParaRPr lang="el-GR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smtClean="0">
                <a:solidFill>
                  <a:srgbClr val="0070C0"/>
                </a:solidFill>
              </a:rPr>
              <a:t>Άλλες μορφές οξέωσης υψηλού χάσματος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el-GR" dirty="0" smtClean="0"/>
              <a:t>Σε άλλες μορφές οξέωσης υψηλού χάσματος μπορεί να απαιτηθεί ειδική θεραπεία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l-GR" dirty="0" smtClean="0"/>
              <a:t>Σε δηλητηρίαση από </a:t>
            </a:r>
            <a:r>
              <a:rPr lang="el-GR" dirty="0" smtClean="0">
                <a:solidFill>
                  <a:srgbClr val="FF0000"/>
                </a:solidFill>
              </a:rPr>
              <a:t>αιθυλενογλυκόλη, μεθανόλη ή </a:t>
            </a:r>
            <a:r>
              <a:rPr lang="el-GR" dirty="0" err="1" smtClean="0">
                <a:solidFill>
                  <a:srgbClr val="FF0000"/>
                </a:solidFill>
              </a:rPr>
              <a:t>διαιθυλενογλυκόλη</a:t>
            </a:r>
            <a:r>
              <a:rPr lang="el-GR" dirty="0" smtClean="0"/>
              <a:t> χορηγείται </a:t>
            </a:r>
            <a:r>
              <a:rPr lang="el-GR" i="1" u="sng" dirty="0" smtClean="0"/>
              <a:t>φομεπιζόλη</a:t>
            </a:r>
            <a:r>
              <a:rPr lang="el-GR" dirty="0" smtClean="0"/>
              <a:t>, ένας εκλεκτικός αναστολέας της αλκοολικής δεϋδρογενάσης για τη μείωση της παραγωγής οργανικών οξέων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l-GR" dirty="0" smtClean="0"/>
              <a:t>Η </a:t>
            </a:r>
            <a:r>
              <a:rPr lang="el-GR" i="1" u="sng" dirty="0" smtClean="0"/>
              <a:t>αιμοκάθαρση</a:t>
            </a:r>
            <a:r>
              <a:rPr lang="el-GR" dirty="0" smtClean="0"/>
              <a:t> αποτελεί επίσης μία επιλογή καθώς αφαιρεί την αρχική αλκοόλη και προσφέρει διττανθρακικά με σχετική ασφάλεια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l-GR" dirty="0" err="1" smtClean="0"/>
              <a:t>Προκλητή</a:t>
            </a:r>
            <a:r>
              <a:rPr lang="el-GR" dirty="0" smtClean="0"/>
              <a:t> </a:t>
            </a:r>
            <a:r>
              <a:rPr lang="el-GR" i="1" u="sng" dirty="0" smtClean="0"/>
              <a:t>αλκαλική διούρηση ή/</a:t>
            </a:r>
            <a:r>
              <a:rPr lang="el-GR" dirty="0" smtClean="0"/>
              <a:t>και αιμοκάθαρση ενδείκνυται επίσης στη δηλητηρίαση με σαλικυλικά</a:t>
            </a:r>
          </a:p>
          <a:p>
            <a:pPr eaLnBrk="1" hangingPunct="1">
              <a:lnSpc>
                <a:spcPct val="170000"/>
              </a:lnSpc>
              <a:defRPr/>
            </a:pP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Μη οργανικές οξεώσεις</a:t>
            </a:r>
            <a:endParaRPr lang="el-GR" smtClean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556792"/>
            <a:ext cx="4834880" cy="485313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sz="2000" dirty="0" smtClean="0"/>
              <a:t>Αντίθετα από τις οργανικές οξεώσεις, όταν η οξέωση προέρχεται από τον εξωκυττάριο χώρο , τότε το έλλειμμα των διττανθρακικών αναπληρώνεται μερικώς από τον ενδοκυττάριο χώρο μέσω: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000" dirty="0" smtClean="0"/>
              <a:t>αναστολής των αντλιών </a:t>
            </a:r>
            <a:r>
              <a:rPr lang="el-GR" sz="2000" dirty="0" err="1" smtClean="0"/>
              <a:t>αλκαλοποίησης</a:t>
            </a:r>
            <a:r>
              <a:rPr lang="el-GR" sz="2000" dirty="0" smtClean="0"/>
              <a:t> του ενδοκυττάριου χώρου και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000" dirty="0" smtClean="0"/>
              <a:t>ενεργοποίησης του </a:t>
            </a:r>
            <a:r>
              <a:rPr lang="en-US" sz="2000" dirty="0" smtClean="0"/>
              <a:t>CBE</a:t>
            </a:r>
            <a:r>
              <a:rPr lang="el-GR" sz="2000" dirty="0" smtClean="0"/>
              <a:t>, που μειώνει </a:t>
            </a:r>
            <a:r>
              <a:rPr lang="en-US" sz="2000" dirty="0" err="1" smtClean="0"/>
              <a:t>pHi</a:t>
            </a:r>
            <a:r>
              <a:rPr lang="el-GR" sz="2000" dirty="0" smtClean="0"/>
              <a:t> προκειμένου να αυξηθεί το </a:t>
            </a:r>
            <a:r>
              <a:rPr lang="en-US" sz="2000" dirty="0" err="1" smtClean="0"/>
              <a:t>pHo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2000" dirty="0" smtClean="0"/>
              <a:t>Άρα ο ενδοκυττάριος χώρος ακολουθεί τις μεταβολές του </a:t>
            </a:r>
            <a:r>
              <a:rPr lang="el-GR" sz="2000" dirty="0" err="1" smtClean="0"/>
              <a:t>εξωκυττάριου</a:t>
            </a:r>
            <a:r>
              <a:rPr lang="el-GR" sz="2000" dirty="0" smtClean="0"/>
              <a:t> αναφορικά με το </a:t>
            </a:r>
            <a:r>
              <a:rPr lang="en-US" sz="2000" dirty="0" smtClean="0"/>
              <a:t>pH</a:t>
            </a:r>
            <a:r>
              <a:rPr lang="el-GR" sz="2000" dirty="0" smtClean="0"/>
              <a:t> και παίζει έτσι σημαντικό ρυθμιστικό ρόλο. </a:t>
            </a:r>
            <a:endParaRPr lang="el-G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714500"/>
            <a:ext cx="3873500" cy="40719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grpSp>
        <p:nvGrpSpPr>
          <p:cNvPr id="5" name="5 - Ομάδα"/>
          <p:cNvGrpSpPr>
            <a:grpSpLocks/>
          </p:cNvGrpSpPr>
          <p:nvPr/>
        </p:nvGrpSpPr>
        <p:grpSpPr bwMode="auto">
          <a:xfrm>
            <a:off x="6000750" y="1785938"/>
            <a:ext cx="2286000" cy="3571875"/>
            <a:chOff x="6000760" y="1786720"/>
            <a:chExt cx="2286016" cy="3571106"/>
          </a:xfrm>
        </p:grpSpPr>
        <p:cxnSp>
          <p:nvCxnSpPr>
            <p:cNvPr id="6" name="5 - Ευθεία γραμμή σύνδεσης"/>
            <p:cNvCxnSpPr/>
            <p:nvPr/>
          </p:nvCxnSpPr>
          <p:spPr>
            <a:xfrm rot="5400000">
              <a:off x="5430415" y="3428635"/>
              <a:ext cx="328541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- Έλλειψη"/>
            <p:cNvSpPr/>
            <p:nvPr/>
          </p:nvSpPr>
          <p:spPr>
            <a:xfrm>
              <a:off x="6000760" y="4500761"/>
              <a:ext cx="928695" cy="857065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8" name="7 - Έλλειψη"/>
            <p:cNvSpPr/>
            <p:nvPr/>
          </p:nvSpPr>
          <p:spPr>
            <a:xfrm>
              <a:off x="7358083" y="4500761"/>
              <a:ext cx="928693" cy="85706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0070C0"/>
                </a:solidFill>
              </a:rPr>
              <a:t>Οξείες μη οργανικές οξεώσεις</a:t>
            </a:r>
            <a:endParaRPr 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l-GR" sz="2400" dirty="0" smtClean="0"/>
              <a:t>Δεδομένου ότι στις </a:t>
            </a:r>
            <a:r>
              <a:rPr lang="el-GR" sz="2400" dirty="0" err="1" smtClean="0"/>
              <a:t>υπερχλωραιμικές</a:t>
            </a:r>
            <a:r>
              <a:rPr lang="el-GR" sz="2400" dirty="0" smtClean="0"/>
              <a:t> οξεώσεις  υπάρχει: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l-GR" sz="2400" dirty="0" smtClean="0">
                <a:solidFill>
                  <a:srgbClr val="FF0000"/>
                </a:solidFill>
              </a:rPr>
              <a:t>καθαρό έλλειμμα βάσεως </a:t>
            </a:r>
            <a:r>
              <a:rPr lang="el-GR" sz="2400" dirty="0" smtClean="0"/>
              <a:t>που σε πολλές περιπτώσεις δεν μπορεί να αναπαραχθεί από το νεφρό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l-GR" sz="2400" dirty="0" smtClean="0">
                <a:solidFill>
                  <a:srgbClr val="FF0000"/>
                </a:solidFill>
              </a:rPr>
              <a:t>δεν υπάρχουν δυνητικές βάσεις </a:t>
            </a:r>
            <a:r>
              <a:rPr lang="el-GR" sz="2400" dirty="0" smtClean="0"/>
              <a:t>και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l-GR" sz="2400" dirty="0" smtClean="0">
                <a:solidFill>
                  <a:srgbClr val="FF0000"/>
                </a:solidFill>
              </a:rPr>
              <a:t>δεν υπάρχει κίνδυνος </a:t>
            </a:r>
            <a:r>
              <a:rPr lang="el-GR" sz="2400" dirty="0" err="1" smtClean="0">
                <a:solidFill>
                  <a:srgbClr val="FF0000"/>
                </a:solidFill>
              </a:rPr>
              <a:t>υπερκαπνίας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καθώς η κυκλοφορία είναι κατά τεκμήριο ανέπαφη,  είμαστε πιο επιτρεπτικοί στη χορήγηση </a:t>
            </a:r>
            <a:r>
              <a:rPr lang="el-GR" sz="2400" dirty="0" err="1" smtClean="0"/>
              <a:t>διττανθρακικών</a:t>
            </a:r>
            <a:endParaRPr lang="en-US" sz="24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l-GR" sz="2400" dirty="0" smtClean="0"/>
              <a:t>Συγκεκριμένα πρέπει να γίνεται διόρθωση της οξείας ΜΟ με χορήγηση διττανθρακικών όταν το </a:t>
            </a:r>
            <a:r>
              <a:rPr lang="en-US" sz="2400" dirty="0" smtClean="0"/>
              <a:t>pH</a:t>
            </a:r>
            <a:r>
              <a:rPr lang="el-GR" sz="2400" dirty="0" smtClean="0"/>
              <a:t> πέσει κάτω από 7,2 και στόχος είναι να διατηρηθεί πάνω από αυτό το όριο</a:t>
            </a:r>
          </a:p>
          <a:p>
            <a:pPr eaLnBrk="1" hangingPunct="1">
              <a:lnSpc>
                <a:spcPct val="120000"/>
              </a:lnSpc>
              <a:defRPr/>
            </a:pPr>
            <a:endParaRPr lang="el-G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Χρόνιες μη οργανικές οξεώσεις</a:t>
            </a:r>
            <a:endParaRPr lang="el-GR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el-GR" sz="1800" dirty="0" smtClean="0"/>
              <a:t>Στις χρόνιες μορφές ΜΟ η χορήγηση αλκαλοποιητικών παραγόντων από το στόμα (</a:t>
            </a:r>
            <a:r>
              <a:rPr lang="el-GR" sz="1800" b="1" dirty="0" err="1" smtClean="0">
                <a:solidFill>
                  <a:srgbClr val="FF0000"/>
                </a:solidFill>
              </a:rPr>
              <a:t>διττανθρακικό</a:t>
            </a:r>
            <a:r>
              <a:rPr lang="el-GR" sz="1800" b="1" dirty="0" smtClean="0">
                <a:solidFill>
                  <a:srgbClr val="FF0000"/>
                </a:solidFill>
              </a:rPr>
              <a:t> νάτριο, κιτρικό κάλιο, κιτρικό νάτριο και μίγματα</a:t>
            </a:r>
            <a:r>
              <a:rPr lang="el-GR" sz="1800" dirty="0" smtClean="0"/>
              <a:t>) </a:t>
            </a:r>
            <a:r>
              <a:rPr lang="el-GR" sz="1800" b="1" dirty="0" smtClean="0"/>
              <a:t>πρέπει να στοχεύει στην πλήρη αποκατάσταση του </a:t>
            </a:r>
            <a:r>
              <a:rPr lang="en-US" sz="1800" b="1" dirty="0" smtClean="0"/>
              <a:t>pH</a:t>
            </a:r>
            <a:endParaRPr lang="el-GR" sz="1800" b="1" dirty="0" smtClean="0"/>
          </a:p>
          <a:p>
            <a:pPr eaLnBrk="1" hangingPunct="1">
              <a:lnSpc>
                <a:spcPct val="170000"/>
              </a:lnSpc>
              <a:defRPr/>
            </a:pPr>
            <a:r>
              <a:rPr lang="el-GR" sz="1800" dirty="0" smtClean="0"/>
              <a:t>Το κιτρικό κάλιο αποτελεί πρώτη επιλογή σε ασθενείς με υποκαλιαιμία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l-GR" sz="1800" dirty="0" smtClean="0"/>
              <a:t>Η σόδα είναι η φθηνότερη επιλογή, αλλά αποτελεί και πηγή νατρίου που πρέπει να λαμβάνεται υπόψη σε υπερτασικούς που δεν ελέγχουν την κατανάλωση άλατος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l-GR" sz="1800" dirty="0" smtClean="0"/>
              <a:t>Σε ασθενείς με </a:t>
            </a:r>
            <a:r>
              <a:rPr lang="el-GR" sz="1800" dirty="0" err="1" smtClean="0"/>
              <a:t>υπορρενιναιμική</a:t>
            </a:r>
            <a:r>
              <a:rPr lang="el-GR" sz="1800" dirty="0" smtClean="0"/>
              <a:t> χρόνια ΜΟ &amp; </a:t>
            </a:r>
            <a:r>
              <a:rPr lang="el-GR" sz="1800" dirty="0" err="1" smtClean="0"/>
              <a:t>υπερκαλιαιμία</a:t>
            </a:r>
            <a:r>
              <a:rPr lang="el-GR" sz="1800" dirty="0" smtClean="0"/>
              <a:t> χορηγούνται ρητίνες νατριούχου </a:t>
            </a:r>
            <a:r>
              <a:rPr lang="el-GR" sz="1800" dirty="0" err="1" smtClean="0"/>
              <a:t>πολυστυρένιου</a:t>
            </a:r>
            <a:r>
              <a:rPr lang="el-GR" sz="1800" dirty="0" smtClean="0"/>
              <a:t> (</a:t>
            </a:r>
            <a:r>
              <a:rPr lang="en-US" sz="1800" dirty="0" err="1" smtClean="0"/>
              <a:t>Kayexalate</a:t>
            </a:r>
            <a:r>
              <a:rPr lang="el-GR" sz="1800" dirty="0" smtClean="0"/>
              <a:t>) ή/και διουρητικά</a:t>
            </a:r>
          </a:p>
          <a:p>
            <a:pPr eaLnBrk="1" hangingPunct="1">
              <a:lnSpc>
                <a:spcPct val="170000"/>
              </a:lnSpc>
              <a:buFont typeface="Arial" charset="0"/>
              <a:buNone/>
              <a:defRPr/>
            </a:pPr>
            <a:endParaRPr lang="el-GR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Συμπεράσματα</a:t>
            </a:r>
            <a:endParaRPr lang="el-GR" smtClean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149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000" b="1" dirty="0" smtClean="0"/>
              <a:t>Η ταξινόμηση της ΜΟ σε οξεία ή χρόνια έχει μεγάλη σημασία αναφορικά με τις αναμενόμενες επιπλοκές και για την αξιολόγηση του κινδύνου/οφέλους από τη θεραπεία</a:t>
            </a:r>
          </a:p>
          <a:p>
            <a:pPr eaLnBrk="1" hangingPunct="1">
              <a:defRPr/>
            </a:pPr>
            <a:r>
              <a:rPr lang="el-GR" sz="2000" b="1" dirty="0" smtClean="0"/>
              <a:t>Η διάγνωση απαιτεί υποχρεωτικά καλό ιστορικό και τον υπολογισμό του χάσματος ανιόντων του ορού</a:t>
            </a:r>
          </a:p>
          <a:p>
            <a:pPr eaLnBrk="1" hangingPunct="1">
              <a:defRPr/>
            </a:pPr>
            <a:r>
              <a:rPr lang="el-GR" sz="2000" b="1" dirty="0" smtClean="0"/>
              <a:t>Οι ανεπιθύμητες επιδράσεις της οξείας ΜΟ αφορούν κυρίως το καρδιαγγειακό σύστημα ενώ της χρόνιας το </a:t>
            </a:r>
            <a:r>
              <a:rPr lang="el-GR" sz="2000" b="1" dirty="0" err="1" smtClean="0"/>
              <a:t>μυοσκελετικό</a:t>
            </a:r>
            <a:endParaRPr lang="el-GR" sz="2000" b="1" dirty="0" smtClean="0"/>
          </a:p>
          <a:p>
            <a:pPr eaLnBrk="1" hangingPunct="1">
              <a:defRPr/>
            </a:pPr>
            <a:r>
              <a:rPr lang="el-GR" sz="2000" b="1" dirty="0" smtClean="0">
                <a:solidFill>
                  <a:srgbClr val="FF0000"/>
                </a:solidFill>
              </a:rPr>
              <a:t>Η θεραπεία της οξείας ΜΟ με χορήγηση βάσεως δεν έχει αποδεδειγμένο όφελος στη βελτίωση της καρδιαγγειακής λειτουργίας και ενέχει κινδύνους</a:t>
            </a:r>
            <a:r>
              <a:rPr lang="el-GR" sz="2000" b="1" dirty="0" smtClean="0"/>
              <a:t>. Εναλλακτικές θεραπείες που να αποδεικνύουν όφελος αναμένονται</a:t>
            </a:r>
          </a:p>
          <a:p>
            <a:pPr eaLnBrk="1" hangingPunct="1">
              <a:defRPr/>
            </a:pPr>
            <a:r>
              <a:rPr lang="el-GR" sz="2000" b="1" dirty="0" smtClean="0"/>
              <a:t>Η θεραπεία της χρόνιας ΜΟ με χορήγηση βάσεως είναι επωφελής αλλά πρέπει να εξατομικεύεται</a:t>
            </a:r>
          </a:p>
        </p:txBody>
      </p:sp>
      <p:pic>
        <p:nvPicPr>
          <p:cNvPr id="39940" name="Picture 2" descr="Αποτέλεσμα εικόνας για baking s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323" y="5500702"/>
            <a:ext cx="253867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960461442_d12b0fb4b6_o.jpg"/>
          <p:cNvPicPr>
            <a:picLocks noChangeAspect="1" noChangeArrowheads="1"/>
          </p:cNvPicPr>
          <p:nvPr/>
        </p:nvPicPr>
        <p:blipFill>
          <a:blip r:embed="rId2" cstate="print"/>
          <a:srcRect b="1727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928794" y="5572140"/>
            <a:ext cx="47149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ΕΥΧΑΡΙΣΤΩ ΠΟΛΥ</a:t>
            </a:r>
            <a:endParaRPr lang="el-GR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714500"/>
            <a:ext cx="3873500" cy="40719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grpSp>
        <p:nvGrpSpPr>
          <p:cNvPr id="3" name="5 - Ομάδα"/>
          <p:cNvGrpSpPr>
            <a:grpSpLocks/>
          </p:cNvGrpSpPr>
          <p:nvPr/>
        </p:nvGrpSpPr>
        <p:grpSpPr bwMode="auto">
          <a:xfrm>
            <a:off x="6000750" y="1785938"/>
            <a:ext cx="2286000" cy="3571875"/>
            <a:chOff x="6000760" y="1786720"/>
            <a:chExt cx="2286016" cy="3571106"/>
          </a:xfrm>
        </p:grpSpPr>
        <p:cxnSp>
          <p:nvCxnSpPr>
            <p:cNvPr id="4" name="3 - Ευθεία γραμμή σύνδεσης"/>
            <p:cNvCxnSpPr/>
            <p:nvPr/>
          </p:nvCxnSpPr>
          <p:spPr>
            <a:xfrm rot="5400000">
              <a:off x="5430415" y="3428635"/>
              <a:ext cx="328541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4 - Έλλειψη"/>
            <p:cNvSpPr/>
            <p:nvPr/>
          </p:nvSpPr>
          <p:spPr>
            <a:xfrm>
              <a:off x="6000760" y="4500761"/>
              <a:ext cx="928695" cy="857065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sp>
          <p:nvSpPr>
            <p:cNvPr id="6" name="5 - Έλλειψη"/>
            <p:cNvSpPr/>
            <p:nvPr/>
          </p:nvSpPr>
          <p:spPr>
            <a:xfrm>
              <a:off x="7358083" y="4500761"/>
              <a:ext cx="928693" cy="85706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143900" cy="644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084" y="428604"/>
            <a:ext cx="7520254" cy="582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07" y="214290"/>
            <a:ext cx="793678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Ανεπιθύμητες επιδράσεις ΜΟ</a:t>
            </a:r>
            <a:endParaRPr lang="el-GR" b="1" smtClean="0"/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800" dirty="0" smtClean="0"/>
              <a:t>Αποκλίσεις του </a:t>
            </a:r>
            <a:r>
              <a:rPr lang="en-US" sz="2800" dirty="0" err="1" smtClean="0"/>
              <a:t>pHi</a:t>
            </a:r>
            <a:r>
              <a:rPr lang="el-GR" sz="2800" dirty="0" smtClean="0"/>
              <a:t> από το φυσιολογικό επηρεάζουν πληθώρα κυτταρικών διεργασιών και έχουν διαφορετικές επιδράσεις ανάλογα με το εξεταζόμενο σύστημα</a:t>
            </a:r>
            <a:endParaRPr lang="en-US" sz="2800" dirty="0" smtClean="0"/>
          </a:p>
          <a:p>
            <a:pPr eaLnBrk="1" hangingPunct="1">
              <a:lnSpc>
                <a:spcPct val="150000"/>
              </a:lnSpc>
            </a:pPr>
            <a:r>
              <a:rPr lang="el-GR" sz="2800" dirty="0" smtClean="0"/>
              <a:t>Για παράδειγμα ενώ η </a:t>
            </a:r>
            <a:r>
              <a:rPr lang="el-GR" sz="2800" dirty="0" err="1" smtClean="0"/>
              <a:t>οξυαιμία</a:t>
            </a:r>
            <a:r>
              <a:rPr lang="el-GR" sz="2800" dirty="0" smtClean="0"/>
              <a:t> προστατεύει το ΚΝΣ από τους σπασμούς από την άλλη ευαισθητοποιεί το μυοκάρδιο σε αρρυθμίες</a:t>
            </a:r>
            <a:endParaRPr lang="en-US" sz="2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0070C0"/>
                </a:solidFill>
              </a:rPr>
              <a:t>Ανεπιθύμητες επιδράσεις ΜΟ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b="1" dirty="0" smtClean="0">
                <a:solidFill>
                  <a:srgbClr val="FF0000"/>
                </a:solidFill>
              </a:rPr>
              <a:t>Οξεία ΜΟ</a:t>
            </a:r>
            <a:r>
              <a:rPr lang="el-GR" dirty="0" smtClean="0"/>
              <a:t>: μείωση της έκφραση </a:t>
            </a:r>
            <a:r>
              <a:rPr lang="el-GR" dirty="0" err="1" smtClean="0"/>
              <a:t>αδρενεργικών</a:t>
            </a:r>
            <a:r>
              <a:rPr lang="el-GR" dirty="0" smtClean="0"/>
              <a:t> υποδοχέων στη μεμβράνη των </a:t>
            </a:r>
            <a:r>
              <a:rPr lang="el-GR" dirty="0" err="1" smtClean="0"/>
              <a:t>μυοκαρδιακών</a:t>
            </a:r>
            <a:r>
              <a:rPr lang="el-GR" dirty="0" smtClean="0"/>
              <a:t> και λείων μυϊκών κυττάρων των αγγείων με αποτέλεσμα τη μείωση της καρδιακής παροχής, αγγειοδιαστολή, υπόταση. Επίσης μεταβολή της καμπύλης απελευθέρωσης Ο</a:t>
            </a:r>
            <a:r>
              <a:rPr lang="el-GR" baseline="-25000" dirty="0" smtClean="0"/>
              <a:t>2</a:t>
            </a:r>
            <a:r>
              <a:rPr lang="el-GR" dirty="0" smtClean="0"/>
              <a:t>, μείωση της παραγωγή ΑΤΡ, αρρυθμίες και καταστολή του ανοσοποιητικού συστήματος</a:t>
            </a:r>
          </a:p>
          <a:p>
            <a:pPr eaLnBrk="1" hangingPunct="1"/>
            <a:r>
              <a:rPr lang="el-GR" b="1" dirty="0" smtClean="0">
                <a:solidFill>
                  <a:srgbClr val="0070C0"/>
                </a:solidFill>
              </a:rPr>
              <a:t>Χρόνια</a:t>
            </a:r>
            <a:r>
              <a:rPr lang="el-GR" dirty="0" smtClean="0"/>
              <a:t>: μυϊκός καταβολισμός και ανώμαλος οστικός μεταβολισμός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2877</Words>
  <Application>Microsoft Office PowerPoint</Application>
  <PresentationFormat>Προβολή στην οθόνη (4:3)</PresentationFormat>
  <Paragraphs>188</Paragraphs>
  <Slides>48</Slides>
  <Notes>1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Θέμα του Office</vt:lpstr>
      <vt:lpstr>Θεραπεία της οξείας μεταβολικής οξέωσης: Παθοφυσιολογική προσέγγιση </vt:lpstr>
      <vt:lpstr>Παρουσίαση του PowerPoint</vt:lpstr>
      <vt:lpstr>Εισαγωγή</vt:lpstr>
      <vt:lpstr>Μορφές ΜΟ</vt:lpstr>
      <vt:lpstr>Παρουσίαση του PowerPoint</vt:lpstr>
      <vt:lpstr>Παρουσίαση του PowerPoint</vt:lpstr>
      <vt:lpstr>Παρουσίαση του PowerPoint</vt:lpstr>
      <vt:lpstr>Ανεπιθύμητες επιδράσεις ΜΟ</vt:lpstr>
      <vt:lpstr>Ανεπιθύμητες επιδράσεις ΜΟ</vt:lpstr>
      <vt:lpstr>Παρουσίαση του PowerPoint</vt:lpstr>
      <vt:lpstr>Παρουσίαση του PowerPoint</vt:lpstr>
      <vt:lpstr>Γενικά για τη θεραπεία της ΜΟ</vt:lpstr>
      <vt:lpstr>Τι συμβαίνει στην κλινική πράξη;</vt:lpstr>
      <vt:lpstr>Παθοφυσιολογία</vt:lpstr>
      <vt:lpstr>Μηχανισμοί διατήρησης του pH</vt:lpstr>
      <vt:lpstr>Μηχανισμοί μεταφοράς οξέων και βάσεων στις κυτταρικές μεμβράνες</vt:lpstr>
      <vt:lpstr>Ανταλλάκτης Na+/H+ (NHE)</vt:lpstr>
      <vt:lpstr>Ανταλλάκτης καρβονικού Na+/CI- (sodium coupled Cl-/HCO3- antiport)</vt:lpstr>
      <vt:lpstr>Συμμεταφορείς Na+/HCO3- </vt:lpstr>
      <vt:lpstr>Η+-ΑΤΡάση (αντλία πρωτονίων)</vt:lpstr>
      <vt:lpstr>Ανταλλάκτης Cl-/HCO3- (CBE)</vt:lpstr>
      <vt:lpstr>Συμμεταφορέας Η+/γαλακτικών </vt:lpstr>
      <vt:lpstr>Χορήγηση HCO3- in vitro</vt:lpstr>
      <vt:lpstr>Χορήγηση HCO3- in vitro</vt:lpstr>
      <vt:lpstr>Χορήγηση HCO3-  in vivo</vt:lpstr>
      <vt:lpstr>Χορήγηση HCO3-  in vivo</vt:lpstr>
      <vt:lpstr>Διαβητική κετοξέωση</vt:lpstr>
      <vt:lpstr>Διαβητική κετοξέωση</vt:lpstr>
      <vt:lpstr>Διαβητική κετοξέωση</vt:lpstr>
      <vt:lpstr>Γαλακτική οξέωση</vt:lpstr>
      <vt:lpstr>Γαλακτική οξέωση</vt:lpstr>
      <vt:lpstr>Γαλακτική οξέωση</vt:lpstr>
      <vt:lpstr>Γαλακτική οξέωση</vt:lpstr>
      <vt:lpstr>Γαλακτική οξέωση</vt:lpstr>
      <vt:lpstr>Γαλακτική οξέωση</vt:lpstr>
      <vt:lpstr>Γαλακτική οξέωση</vt:lpstr>
      <vt:lpstr>Γαλακτική οξέωση</vt:lpstr>
      <vt:lpstr>Γαλακτική οξέωση</vt:lpstr>
      <vt:lpstr>Θεραπεία της σοβαρής γαλακτικής οξέωσης </vt:lpstr>
      <vt:lpstr>Θεραπεία της σοβαρής γαλακτικής οξέωσης </vt:lpstr>
      <vt:lpstr>Θεραπεία της σοβαρής γαλακτικής οξέωσης </vt:lpstr>
      <vt:lpstr>Άλλες μορφές οξέωσης υψηλού χάσματος</vt:lpstr>
      <vt:lpstr>Μη οργανικές οξεώσεις</vt:lpstr>
      <vt:lpstr>Οξείες μη οργανικές οξεώσεις</vt:lpstr>
      <vt:lpstr>Χρόνιες μη οργανικές οξεώσεις</vt:lpstr>
      <vt:lpstr>Συμπεράσματα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Θεραπεία της οξείας μεταβολικής οξέωσης: Παθοφυσιολογική προσέγγιση</dc:title>
  <dc:creator>kostis</dc:creator>
  <cp:lastModifiedBy>skn</cp:lastModifiedBy>
  <cp:revision>117</cp:revision>
  <dcterms:created xsi:type="dcterms:W3CDTF">2015-09-02T14:48:00Z</dcterms:created>
  <dcterms:modified xsi:type="dcterms:W3CDTF">2015-09-28T04:13:21Z</dcterms:modified>
</cp:coreProperties>
</file>